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2" r:id="rId2"/>
    <p:sldMasterId id="2147483704" r:id="rId3"/>
    <p:sldMasterId id="2147483713" r:id="rId4"/>
  </p:sldMasterIdLst>
  <p:notesMasterIdLst>
    <p:notesMasterId r:id="rId15"/>
  </p:notesMasterIdLst>
  <p:handoutMasterIdLst>
    <p:handoutMasterId r:id="rId16"/>
  </p:handoutMasterIdLst>
  <p:sldIdLst>
    <p:sldId id="256" r:id="rId5"/>
    <p:sldId id="418" r:id="rId6"/>
    <p:sldId id="257" r:id="rId7"/>
    <p:sldId id="2582" r:id="rId8"/>
    <p:sldId id="2076137762" r:id="rId9"/>
    <p:sldId id="3170" r:id="rId10"/>
    <p:sldId id="2076137763" r:id="rId11"/>
    <p:sldId id="3161" r:id="rId12"/>
    <p:sldId id="424" r:id="rId13"/>
    <p:sldId id="207613776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2" autoAdjust="0"/>
    <p:restoredTop sz="67925" autoAdjust="0"/>
  </p:normalViewPr>
  <p:slideViewPr>
    <p:cSldViewPr snapToGrid="0" showGuides="1">
      <p:cViewPr varScale="1">
        <p:scale>
          <a:sx n="65" d="100"/>
          <a:sy n="65" d="100"/>
        </p:scale>
        <p:origin x="1784" y="44"/>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11/27/2021</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learn/modules/code-free-transformation-scal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learn/modules/populate-slowly-changing-dimensions-azure-synapse-analytics-pipelin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set an agenda for today’s presentation in which we are going to discuss the following:</a:t>
            </a:r>
          </a:p>
          <a:p>
            <a:endParaRPr lang="en-US" sz="1200" dirty="0"/>
          </a:p>
          <a:p>
            <a:pPr marL="285750" indent="-285750">
              <a:buFont typeface="Arial" panose="020B0604020202020204" pitchFamily="34" charset="0"/>
              <a:buChar char="•"/>
            </a:pPr>
            <a:r>
              <a:rPr lang="en-IE" b="0" dirty="0"/>
              <a:t>Describe Azure Synapse serverless SQL pools</a:t>
            </a:r>
          </a:p>
          <a:p>
            <a:pPr marL="285750" indent="-285750">
              <a:buFont typeface="Arial" panose="020B0604020202020204" pitchFamily="34" charset="0"/>
              <a:buChar char="•"/>
            </a:pPr>
            <a:r>
              <a:rPr lang="en-GB" b="0" dirty="0"/>
              <a:t>Querying a data lake store using serverless SQL pools in Azure Synapse Analytics </a:t>
            </a:r>
          </a:p>
          <a:p>
            <a:pPr marL="285750" indent="-285750">
              <a:buFont typeface="Arial" panose="020B0604020202020204" pitchFamily="34" charset="0"/>
              <a:buChar char="•"/>
            </a:pPr>
            <a:r>
              <a:rPr lang="en-GB" b="0" dirty="0"/>
              <a:t>Securing access to data through using serverless SQL pools in Azure Synapse Analytics</a:t>
            </a:r>
          </a:p>
          <a:p>
            <a:pPr>
              <a:buFont typeface="Arial" panose="020B0604020202020204" pitchFamily="34" charset="0"/>
              <a:buChar char="•"/>
            </a:pPr>
            <a:endParaRPr lang="en-GB" b="0" dirty="0"/>
          </a:p>
          <a:p>
            <a:pPr>
              <a:buFont typeface="Arial" panose="020B0604020202020204" pitchFamily="34" charset="0"/>
              <a:buChar char="•"/>
            </a:pPr>
            <a:endParaRPr lang="en-US" sz="1200" dirty="0">
              <a:latin typeface="Helvetica Neue"/>
              <a:sym typeface="Helvetica Neue"/>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IE" sz="1200" dirty="0"/>
          </a:p>
          <a:p>
            <a:r>
              <a:rPr lang="en-IE" sz="1200" dirty="0"/>
              <a:t>Don’t take too much time in order to present the agenda. Make the points in the topics. </a:t>
            </a:r>
            <a:endParaRPr lang="en-US" sz="1200" dirty="0"/>
          </a:p>
          <a:p>
            <a:endParaRPr lang="en-GB" dirty="0"/>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a:t>
            </a:fld>
            <a:endParaRPr lang="en-US"/>
          </a:p>
        </p:txBody>
      </p:sp>
    </p:spTree>
    <p:extLst>
      <p:ext uri="{BB962C8B-B14F-4D97-AF65-F5344CB8AC3E}">
        <p14:creationId xmlns:p14="http://schemas.microsoft.com/office/powerpoint/2010/main" val="1206117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fundamental data modeling for optimizing analytical workloads. How many of you have heard of a star or snowflake schema?</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3</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b="1" dirty="0"/>
          </a:p>
          <a:p>
            <a:r>
              <a:rPr lang="en-US" b="1" dirty="0"/>
              <a:t>(Click 1)</a:t>
            </a:r>
          </a:p>
          <a:p>
            <a:endParaRPr lang="en-US" b="1" dirty="0"/>
          </a:p>
          <a:p>
            <a:pPr algn="l"/>
            <a:r>
              <a:rPr lang="en-US" b="1" i="0" dirty="0">
                <a:solidFill>
                  <a:srgbClr val="E6E6E6"/>
                </a:solidFill>
                <a:effectLst/>
                <a:latin typeface="Segoe UI" panose="020B0502040204020203" pitchFamily="34" charset="0"/>
              </a:rPr>
              <a:t>Dimension tables</a:t>
            </a:r>
          </a:p>
          <a:p>
            <a:pPr algn="l"/>
            <a:r>
              <a:rPr lang="en-US" b="0" i="0" dirty="0">
                <a:solidFill>
                  <a:srgbClr val="E6E6E6"/>
                </a:solidFill>
                <a:effectLst/>
                <a:latin typeface="Segoe UI" panose="020B0502040204020203" pitchFamily="34" charset="0"/>
              </a:rPr>
              <a:t>Dimension tables describe business entities—the things you model. Entities can include products, people, places, and concepts including time itself. The most consistent table you'll find in a star schema is a date dimension table. A dimension table contains a key column (or columns) that acts as a unique identifier, and descriptive columns. Dimension tables contain attribute data that might change but usually changes infrequently.</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Fact tables</a:t>
            </a:r>
          </a:p>
          <a:p>
            <a:pPr algn="l"/>
            <a:r>
              <a:rPr lang="en-US" b="0" i="0" dirty="0">
                <a:solidFill>
                  <a:srgbClr val="E6E6E6"/>
                </a:solidFill>
                <a:effectLst/>
                <a:latin typeface="Segoe UI" panose="020B0502040204020203" pitchFamily="34" charset="0"/>
              </a:rPr>
              <a:t>Fact tables store observations or events, and can be sales orders, stock balances, exchange rates, temperatures, etc. A fact table contains dimension key columns that relate to dimension tables, and numeric measure columns. The dimension key columns determine the dimensionality of a fact table, while the dimension key values determine the granularity of a fact table. For example, you have a sales fact table with two dimension key columns: Date and </a:t>
            </a:r>
            <a:r>
              <a:rPr lang="en-US" b="0" i="0" dirty="0" err="1">
                <a:solidFill>
                  <a:srgbClr val="E6E6E6"/>
                </a:solidFill>
                <a:effectLst/>
                <a:latin typeface="Segoe UI" panose="020B0502040204020203" pitchFamily="34" charset="0"/>
              </a:rPr>
              <a:t>ProductKey</a:t>
            </a:r>
            <a:r>
              <a:rPr lang="en-US" b="0" i="0" dirty="0">
                <a:solidFill>
                  <a:srgbClr val="E6E6E6"/>
                </a:solidFill>
                <a:effectLst/>
                <a:latin typeface="Segoe UI" panose="020B0502040204020203" pitchFamily="34" charset="0"/>
              </a:rPr>
              <a:t>. This table has 2 dimensions, but since the values stored in the Date column are the first day of the month, the granularity is at the month-product level.</a:t>
            </a:r>
          </a:p>
          <a:p>
            <a:endParaRPr lang="en-US" b="1" dirty="0"/>
          </a:p>
          <a:p>
            <a:r>
              <a:rPr lang="en-US" b="0" dirty="0"/>
              <a:t>It is not uncommon to have multiple fact tables within a single data warehouse to answer a range of business questions.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3)</a:t>
            </a:r>
          </a:p>
          <a:p>
            <a:endParaRPr lang="en-US" b="0" dirty="0"/>
          </a:p>
          <a:p>
            <a:r>
              <a:rPr lang="en-US" b="1" i="0" dirty="0">
                <a:solidFill>
                  <a:srgbClr val="E6E6E6"/>
                </a:solidFill>
                <a:effectLst/>
                <a:latin typeface="Segoe UI" panose="020B0502040204020203" pitchFamily="34" charset="0"/>
              </a:rPr>
              <a:t>Snowflake schema</a:t>
            </a:r>
            <a:endParaRPr lang="en-US" b="0" dirty="0"/>
          </a:p>
          <a:p>
            <a:endParaRPr lang="en-US" b="0" dirty="0"/>
          </a:p>
          <a:p>
            <a:r>
              <a:rPr lang="en-US" b="0" dirty="0"/>
              <a:t>The snowflake schema is a </a:t>
            </a:r>
            <a:r>
              <a:rPr lang="en-US" b="0" i="0" dirty="0">
                <a:solidFill>
                  <a:srgbClr val="000000"/>
                </a:solidFill>
                <a:effectLst/>
                <a:latin typeface="Segoe UI" panose="020B0502040204020203" pitchFamily="34" charset="0"/>
              </a:rPr>
              <a:t>set of normalized tables for a single business entity. </a:t>
            </a:r>
            <a:r>
              <a:rPr lang="en-US" b="0" dirty="0"/>
              <a:t>It aims to normalize the data to reduce the repetition in the data and therefore the space taken up by the data, leading to fewer IO requests making it quicker to retrieve the data in queries.</a:t>
            </a:r>
          </a:p>
          <a:p>
            <a:endParaRPr lang="en-US" b="0" dirty="0"/>
          </a:p>
          <a:p>
            <a:r>
              <a:rPr lang="en-US" b="0" dirty="0"/>
              <a:t>In reality, typical data warehouse solutions have a hybrid of the two schemas to fulfill analytical requirements.</a:t>
            </a:r>
          </a:p>
          <a:p>
            <a:endParaRPr lang="en-US" b="1" dirty="0"/>
          </a:p>
          <a:p>
            <a:r>
              <a:rPr lang="en-US" b="1" dirty="0"/>
              <a:t>Instructor notes and guidance.</a:t>
            </a:r>
          </a:p>
          <a:p>
            <a:endParaRPr lang="en-US" dirty="0"/>
          </a:p>
          <a:p>
            <a:r>
              <a:rPr lang="en-US" dirty="0"/>
              <a:t>This slide is a build slide</a:t>
            </a:r>
          </a:p>
          <a:p>
            <a:endParaRPr lang="en-US" dirty="0"/>
          </a:p>
          <a:p>
            <a:r>
              <a:rPr lang="en-US" dirty="0"/>
              <a:t>Click 1 – brings in the star schema graphic</a:t>
            </a:r>
          </a:p>
          <a:p>
            <a:endParaRPr lang="en-US" dirty="0"/>
          </a:p>
          <a:p>
            <a:r>
              <a:rPr lang="en-US" dirty="0"/>
              <a:t>Click 2 – the star schema graphic disappears</a:t>
            </a:r>
          </a:p>
          <a:p>
            <a:endParaRPr lang="en-US" dirty="0"/>
          </a:p>
          <a:p>
            <a:r>
              <a:rPr lang="en-US" dirty="0"/>
              <a:t>Click 3 – the snowflake schema graphic appears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62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endParaRPr lang="en-US" sz="900" dirty="0"/>
          </a:p>
          <a:p>
            <a:r>
              <a:rPr lang="en-US" sz="900" dirty="0"/>
              <a:t>Let’s dive into the data flow mapping</a:t>
            </a:r>
          </a:p>
          <a:p>
            <a:endParaRPr lang="en-US" sz="900" dirty="0"/>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Mapping data flows are visually designed data transformations in Azure Data Factory or Azure Synapse Pipelines.</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Data flows allow data engineers to develop graphical data transformation logic without writing code. </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The resulting data flows are executed as activities within Azure Data Factory/Synapse pipelines that use scaled-out Spark clusters. </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Data flow activities can be operationalized via existing Data Factory/Synapse Pipeline scheduling, control, flow, and monitoring capabilities. Mapping data flows provide a fully visual experience with no coding required. </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Your data flows will run on your own execution cluster for scaled-out data processing. Azure Data Factory/Synapse handles all the code translation, path optimization, and execution of your data flow jobs.</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Data Flow mapping brings the following benefits and capabilities:</a:t>
            </a:r>
          </a:p>
          <a:p>
            <a:endParaRPr lang="en-US" sz="900" dirty="0"/>
          </a:p>
          <a:p>
            <a:pPr>
              <a:spcAft>
                <a:spcPts val="3000"/>
              </a:spcAft>
            </a:pPr>
            <a:r>
              <a:rPr lang="en-US" sz="900" dirty="0"/>
              <a:t>- Perform data cleansing, transformation, aggregations, etc.</a:t>
            </a:r>
          </a:p>
          <a:p>
            <a:pPr>
              <a:spcAft>
                <a:spcPts val="3000"/>
              </a:spcAft>
            </a:pPr>
            <a:r>
              <a:rPr lang="en-US" sz="900" dirty="0"/>
              <a:t>- Enables you to build resilient data flows in a code free environment</a:t>
            </a:r>
          </a:p>
          <a:p>
            <a:pPr>
              <a:spcAft>
                <a:spcPts val="3000"/>
              </a:spcAft>
            </a:pPr>
            <a:r>
              <a:rPr lang="en-US" sz="900" dirty="0"/>
              <a:t>- Enable you to focus on building business logic and data transformation</a:t>
            </a:r>
          </a:p>
          <a:p>
            <a:pPr marL="0" indent="0">
              <a:spcAft>
                <a:spcPts val="3000"/>
              </a:spcAft>
              <a:buFontTx/>
              <a:buNone/>
            </a:pPr>
            <a:r>
              <a:rPr lang="en-US" sz="900" dirty="0"/>
              <a:t>- The underlying infrastructure is provisioned automatically with cloud scale via Spark execution</a:t>
            </a: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Like many data transformation tools, Mapping Data Flow in Azure Data factory supports a great variety of data transformations.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p>
          <a:p>
            <a:r>
              <a:rPr lang="en-US" b="1" dirty="0"/>
              <a:t>Instructor notes and guidance.</a:t>
            </a:r>
          </a:p>
          <a:p>
            <a:endParaRPr lang="en-US" sz="900" dirty="0"/>
          </a:p>
          <a:p>
            <a:r>
              <a:rPr lang="en-US" sz="900" b="0" i="0" u="none" strike="noStrike" kern="1200" dirty="0">
                <a:solidFill>
                  <a:schemeClr val="tx1"/>
                </a:solidFill>
                <a:effectLst/>
                <a:latin typeface="Segoe UI" panose="020B0502040204020203" pitchFamily="34" charset="0"/>
                <a:ea typeface="+mn-ea"/>
                <a:cs typeface="+mn-cs"/>
              </a:rPr>
              <a:t>Note that this content is valid for both Azure Data Factory and Azure Synapse Pipelines. Consider showing an example through a demo, you should consider replaying some of the activities done in the lab. The feedback from MCTs about DP200 is that many students needed help the ADF lab, so replaying the mapping data flow should be considered.</a:t>
            </a:r>
            <a:endParaRPr lang="en-US" sz="900" dirty="0"/>
          </a:p>
          <a:p>
            <a:pPr marL="228600" indent="-228600">
              <a:buAutoNum type="arabicPeriod"/>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endParaRPr lang="en-US" sz="900" b="0" i="0" u="none" strike="noStrike" kern="1200" dirty="0">
              <a:solidFill>
                <a:schemeClr val="tx1"/>
              </a:solidFill>
              <a:effectLst/>
              <a:latin typeface="+mn-lt"/>
              <a:ea typeface="+mn-ea"/>
              <a:cs typeface="+mn-cs"/>
            </a:endParaRPr>
          </a:p>
          <a:p>
            <a:r>
              <a:rPr lang="en-GB" dirty="0">
                <a:hlinkClick r:id="rId3"/>
              </a:rPr>
              <a:t>Code-free transformation at scale with Azure Data Factory - Learn | Microsoft Docs</a:t>
            </a:r>
            <a:endParaRPr lang="en-US" sz="900" b="0" i="0" u="none" strike="noStrike" kern="1200" dirty="0">
              <a:solidFill>
                <a:schemeClr val="tx1"/>
              </a:solidFill>
              <a:effectLst/>
              <a:latin typeface="+mn-lt"/>
              <a:ea typeface="+mn-ea"/>
              <a:cs typeface="+mn-cs"/>
            </a:endParaRPr>
          </a:p>
          <a:p>
            <a:endParaRPr lang="en-US" sz="900" b="0" i="0" u="none" strike="noStrike" kern="1200" dirty="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56098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p>
          <a:p>
            <a:endParaRPr lang="en-US" sz="8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1600" b="0" dirty="0">
                <a:solidFill>
                  <a:srgbClr val="000000"/>
                </a:solidFill>
                <a:effectLst/>
                <a:latin typeface="Consolas" panose="020B0609020204030204" pitchFamily="49" charset="0"/>
              </a:rPr>
              <a:t>A </a:t>
            </a:r>
            <a:r>
              <a:rPr lang="en-GB" sz="1600" b="1" dirty="0">
                <a:solidFill>
                  <a:srgbClr val="000000"/>
                </a:solidFill>
                <a:effectLst/>
                <a:latin typeface="Consolas" panose="020B0609020204030204" pitchFamily="49" charset="0"/>
              </a:rPr>
              <a:t>Type 1 SCD</a:t>
            </a:r>
            <a:r>
              <a:rPr lang="en-GB" sz="1600" b="0" dirty="0">
                <a:solidFill>
                  <a:srgbClr val="000000"/>
                </a:solidFill>
                <a:effectLst/>
                <a:latin typeface="Consolas" panose="020B0609020204030204" pitchFamily="49" charset="0"/>
              </a:rPr>
              <a:t> always reflects the latest values, and when changes in source data are detected, the dimension table data is overwritten.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600" b="0" dirty="0">
              <a:solidFill>
                <a:srgbClr val="000000"/>
              </a:solidFill>
              <a:effectLst/>
              <a:latin typeface="Consolas" panose="020B0609020204030204" pitchFamily="49" charset="0"/>
            </a:endParaRPr>
          </a:p>
          <a:p>
            <a:r>
              <a:rPr lang="en-GB" sz="4000" b="0" dirty="0">
                <a:solidFill>
                  <a:srgbClr val="000000"/>
                </a:solidFill>
                <a:effectLst/>
                <a:latin typeface="Consolas" panose="020B0609020204030204" pitchFamily="49" charset="0"/>
              </a:rPr>
              <a:t>A </a:t>
            </a:r>
            <a:r>
              <a:rPr lang="en-GB" sz="4000" b="1" dirty="0">
                <a:solidFill>
                  <a:srgbClr val="000000"/>
                </a:solidFill>
                <a:effectLst/>
                <a:latin typeface="Consolas" panose="020B0609020204030204" pitchFamily="49" charset="0"/>
              </a:rPr>
              <a:t>**Type 2 SCD**</a:t>
            </a:r>
            <a:r>
              <a:rPr lang="en-GB" sz="4000" b="0" dirty="0">
                <a:solidFill>
                  <a:srgbClr val="000000"/>
                </a:solidFill>
                <a:effectLst/>
                <a:latin typeface="Consolas" panose="020B0609020204030204" pitchFamily="49" charset="0"/>
              </a:rPr>
              <a:t> supports versioning of dimension members. The dimension table must use a surrogate key to provide a unique reference to a version of the dimension member. It also includes columns that define the date range validity of the version (for example, </a:t>
            </a:r>
            <a:r>
              <a:rPr lang="en-GB" sz="4000" b="0" dirty="0">
                <a:solidFill>
                  <a:srgbClr val="001188"/>
                </a:solidFill>
                <a:effectLst/>
                <a:latin typeface="Consolas" panose="020B0609020204030204" pitchFamily="49" charset="0"/>
              </a:rPr>
              <a:t>`StartDate`</a:t>
            </a:r>
            <a:r>
              <a:rPr lang="en-GB" sz="4000" b="0" dirty="0">
                <a:solidFill>
                  <a:srgbClr val="000000"/>
                </a:solidFill>
                <a:effectLst/>
                <a:latin typeface="Consolas" panose="020B0609020204030204" pitchFamily="49" charset="0"/>
              </a:rPr>
              <a:t> and </a:t>
            </a:r>
            <a:r>
              <a:rPr lang="en-GB" sz="4000" b="0" dirty="0">
                <a:solidFill>
                  <a:srgbClr val="001188"/>
                </a:solidFill>
                <a:effectLst/>
                <a:latin typeface="Consolas" panose="020B0609020204030204" pitchFamily="49" charset="0"/>
              </a:rPr>
              <a:t>`EndDate`</a:t>
            </a:r>
            <a:r>
              <a:rPr lang="en-GB" sz="4000" b="0" dirty="0">
                <a:solidFill>
                  <a:srgbClr val="000000"/>
                </a:solidFill>
                <a:effectLst/>
                <a:latin typeface="Consolas" panose="020B0609020204030204" pitchFamily="49" charset="0"/>
              </a:rPr>
              <a:t>) and possibly a flag column (for example, </a:t>
            </a:r>
            <a:r>
              <a:rPr lang="en-GB" sz="4000" b="0" dirty="0">
                <a:solidFill>
                  <a:srgbClr val="001188"/>
                </a:solidFill>
                <a:effectLst/>
                <a:latin typeface="Consolas" panose="020B0609020204030204" pitchFamily="49" charset="0"/>
              </a:rPr>
              <a:t>`IsCurrent`</a:t>
            </a:r>
            <a:r>
              <a:rPr lang="en-GB" sz="4000" b="0" dirty="0">
                <a:solidFill>
                  <a:srgbClr val="000000"/>
                </a:solidFill>
                <a:effectLst/>
                <a:latin typeface="Consolas" panose="020B0609020204030204" pitchFamily="49" charset="0"/>
              </a:rPr>
              <a:t>) to easily filter by current dimension members.</a:t>
            </a:r>
          </a:p>
          <a:p>
            <a:endParaRPr lang="en-GB" sz="4000" b="0" dirty="0">
              <a:solidFill>
                <a:srgbClr val="000000"/>
              </a:solidFill>
              <a:effectLst/>
              <a:latin typeface="Consolas" panose="020B0609020204030204" pitchFamily="49" charset="0"/>
            </a:endParaRPr>
          </a:p>
          <a:p>
            <a:r>
              <a:rPr lang="en-GB" sz="9600" b="0" dirty="0">
                <a:solidFill>
                  <a:srgbClr val="000000"/>
                </a:solidFill>
                <a:effectLst/>
                <a:latin typeface="Consolas" panose="020B0609020204030204" pitchFamily="49" charset="0"/>
              </a:rPr>
              <a:t>A </a:t>
            </a:r>
            <a:r>
              <a:rPr lang="en-GB" sz="9600" b="1" dirty="0">
                <a:solidFill>
                  <a:srgbClr val="000000"/>
                </a:solidFill>
                <a:effectLst/>
                <a:latin typeface="Consolas" panose="020B0609020204030204" pitchFamily="49" charset="0"/>
              </a:rPr>
              <a:t>**Type 3 SCD**</a:t>
            </a:r>
            <a:r>
              <a:rPr lang="en-GB" sz="9600" b="0" dirty="0">
                <a:solidFill>
                  <a:srgbClr val="000000"/>
                </a:solidFill>
                <a:effectLst/>
                <a:latin typeface="Consolas" panose="020B0609020204030204" pitchFamily="49" charset="0"/>
              </a:rPr>
              <a:t> supports storing two versions of a dimension member as separate columns. The table includes a column for the current value of a member plus either the original or previous value of the member. So Type 3 uses additional columns to track one key instance of history, rather than storing additional rows to track each change like in a Type 2 SCD.</a:t>
            </a:r>
          </a:p>
          <a:p>
            <a:endParaRPr lang="en-GB" sz="4000" b="0" dirty="0">
              <a:solidFill>
                <a:srgbClr val="000000"/>
              </a:solidFill>
              <a:effectLst/>
              <a:latin typeface="Consolas" panose="020B0609020204030204" pitchFamily="49"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600" b="0" dirty="0">
                <a:solidFill>
                  <a:srgbClr val="000000"/>
                </a:solidFill>
                <a:effectLst/>
                <a:latin typeface="Consolas" panose="020B0609020204030204" pitchFamily="49" charset="0"/>
              </a:rPr>
              <a:t>A </a:t>
            </a:r>
            <a:r>
              <a:rPr lang="en-GB" sz="1600" b="1" dirty="0">
                <a:solidFill>
                  <a:srgbClr val="000000"/>
                </a:solidFill>
                <a:effectLst/>
                <a:latin typeface="Consolas" panose="020B0609020204030204" pitchFamily="49" charset="0"/>
              </a:rPr>
              <a:t>**Type 6 SCD**</a:t>
            </a:r>
            <a:r>
              <a:rPr lang="en-GB" sz="1600" b="0" dirty="0">
                <a:solidFill>
                  <a:srgbClr val="000000"/>
                </a:solidFill>
                <a:effectLst/>
                <a:latin typeface="Consolas" panose="020B0609020204030204" pitchFamily="49" charset="0"/>
              </a:rPr>
              <a:t> combines Type 1, 2, and 3. When a change happens to a Type 2 member you create a new row with appropriate StartDate and EndDate. In Type 6 design you also store the current value in all versions of that entity so you can easily report on the current value or the historical value.</a:t>
            </a:r>
          </a:p>
          <a:p>
            <a:endParaRPr lang="en-US" sz="800" b="1" dirty="0"/>
          </a:p>
          <a:p>
            <a:endParaRPr lang="en-US" sz="800" b="1" dirty="0"/>
          </a:p>
          <a:p>
            <a:r>
              <a:rPr lang="en-US" sz="800" b="1" dirty="0"/>
              <a:t>Instructor notes and guidance.</a:t>
            </a:r>
          </a:p>
          <a:p>
            <a:endParaRPr lang="en-US" sz="800" dirty="0"/>
          </a:p>
          <a:p>
            <a:r>
              <a:rPr lang="en-US" sz="800" dirty="0"/>
              <a:t>This slide is a build slide</a:t>
            </a:r>
          </a:p>
          <a:p>
            <a:endParaRPr lang="en-US" sz="800" dirty="0"/>
          </a:p>
          <a:p>
            <a:r>
              <a:rPr lang="en-US" sz="800" dirty="0"/>
              <a:t>Click 1 – brings in the SCD type 1 graphic</a:t>
            </a:r>
          </a:p>
          <a:p>
            <a:endParaRPr lang="en-US" sz="800" dirty="0"/>
          </a:p>
          <a:p>
            <a:r>
              <a:rPr lang="en-US" sz="800" dirty="0"/>
              <a:t>Click 2 – removes the SCD type 1 graphic</a:t>
            </a:r>
          </a:p>
          <a:p>
            <a:endParaRPr lang="en-US" sz="800" dirty="0"/>
          </a:p>
          <a:p>
            <a:r>
              <a:rPr lang="en-US" sz="800" dirty="0"/>
              <a:t>Click 3 – brings in the SCD type 2 graphic</a:t>
            </a:r>
          </a:p>
          <a:p>
            <a:endParaRPr lang="en-US" sz="800" dirty="0"/>
          </a:p>
          <a:p>
            <a:r>
              <a:rPr lang="en-US" sz="800" dirty="0"/>
              <a:t>Click 4 – removes the SCD type 2 graphic</a:t>
            </a:r>
          </a:p>
          <a:p>
            <a:endParaRPr lang="en-US" sz="800" dirty="0"/>
          </a:p>
          <a:p>
            <a:r>
              <a:rPr lang="en-US" sz="800" dirty="0"/>
              <a:t>Click 5 – brings in the SCD type 3 graphic</a:t>
            </a:r>
          </a:p>
          <a:p>
            <a:endParaRPr lang="en-US" sz="800" dirty="0"/>
          </a:p>
          <a:p>
            <a:r>
              <a:rPr lang="en-US" sz="800" dirty="0"/>
              <a:t>Click 6 – removes the SCD type 3 graphic</a:t>
            </a:r>
          </a:p>
          <a:p>
            <a:endParaRPr lang="en-US" sz="800" dirty="0"/>
          </a:p>
          <a:p>
            <a:r>
              <a:rPr lang="en-US" sz="800" dirty="0"/>
              <a:t>Click 7 – brings in the SCD type 6 graphic</a:t>
            </a:r>
          </a:p>
          <a:p>
            <a:endParaRPr lang="en-US" sz="800" dirty="0"/>
          </a:p>
          <a:p>
            <a:r>
              <a:rPr lang="en-US" sz="800" dirty="0"/>
              <a:t>Click 8 – removes the SCD type 6 graphic</a:t>
            </a:r>
          </a:p>
          <a:p>
            <a:endParaRPr lang="en-US" sz="800" dirty="0"/>
          </a:p>
          <a:p>
            <a:endParaRPr lang="en-US" sz="800" b="0" i="0" dirty="0"/>
          </a:p>
          <a:p>
            <a:r>
              <a:rPr lang="en-US" sz="800" b="1" dirty="0"/>
              <a:t>Recommended reading for this slide</a:t>
            </a:r>
          </a:p>
          <a:p>
            <a:endParaRPr lang="en-US" sz="800" dirty="0"/>
          </a:p>
          <a:p>
            <a:r>
              <a:rPr lang="en-GB" sz="1600" dirty="0">
                <a:hlinkClick r:id="rId3"/>
              </a:rPr>
              <a:t>Populate slowly changing dimensions in Azure Synapse Analytics pipelines - Learn | Microsoft Docs</a:t>
            </a:r>
            <a:endParaRPr lang="en-US" sz="800"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Helvetica Neue"/>
              </a:rPr>
              <a:t>TALKING POINTS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Let’s put this into reality and show you how it works.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All instructions and context are found in this repository</a:t>
            </a:r>
            <a:r>
              <a:rPr lang="en-US" sz="1200" b="0" i="0" dirty="0">
                <a:effectLst/>
                <a:latin typeface="Helvetica Neue"/>
              </a:rPr>
              <a:t>​</a:t>
            </a:r>
            <a:endParaRPr lang="en-US" b="0" i="0" dirty="0">
              <a:effectLst/>
            </a:endParaRP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9</a:t>
            </a:fld>
            <a:endParaRPr lang="en-US"/>
          </a:p>
        </p:txBody>
      </p:sp>
    </p:spTree>
    <p:extLst>
      <p:ext uri="{BB962C8B-B14F-4D97-AF65-F5344CB8AC3E}">
        <p14:creationId xmlns:p14="http://schemas.microsoft.com/office/powerpoint/2010/main" val="1674645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Helvetica Neue"/>
              </a:rPr>
              <a:t>TALKING POINTS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This slide links to our content on Microsoft Learn</a:t>
            </a:r>
            <a:endParaRPr lang="en-US" b="0" i="0"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412667" rtl="0" eaLnBrk="1" fontAlgn="auto" latinLnBrk="0" hangingPunct="0">
              <a:lnSpc>
                <a:spcPct val="70000"/>
              </a:lnSpc>
              <a:spcBef>
                <a:spcPts val="0"/>
              </a:spcBef>
              <a:spcAft>
                <a:spcPts val="0"/>
              </a:spcAft>
              <a:buClrTx/>
              <a:buSzTx/>
              <a:buFontTx/>
              <a:buNone/>
              <a:tabLst/>
              <a:defRPr/>
            </a:pPr>
            <a:endParaRPr kumimoji="0" lang="en-US" sz="5599" b="0" i="0" u="none" strike="noStrike" kern="0" cap="none" spc="-112" normalizeH="0" baseline="0" noProof="0" dirty="0">
              <a:ln>
                <a:noFill/>
              </a:ln>
              <a:solidFill>
                <a:srgbClr val="FFFFFF"/>
              </a:solidFill>
              <a:effectLst/>
              <a:uLnTx/>
              <a:uFillTx/>
              <a:latin typeface="Segoe UI Semibold"/>
              <a:cs typeface="Segoe UI Semibold"/>
              <a:sym typeface="Segoe UI Semibold"/>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70000"/>
              </a:lnSpc>
              <a:spcBef>
                <a:spcPts val="0"/>
              </a:spcBef>
              <a:spcAft>
                <a:spcPts val="0"/>
              </a:spcAft>
              <a:buClrTx/>
              <a:buSzTx/>
              <a:buFontTx/>
              <a:buNone/>
              <a:tabLst/>
              <a:defRPr/>
            </a:pPr>
            <a:r>
              <a:rPr kumimoji="0" lang="en-US" sz="400" b="0" i="0" u="none" strike="noStrike" kern="0" cap="none" spc="-112"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Semibold"/>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412667" rtl="0" eaLnBrk="1" fontAlgn="auto" latinLnBrk="0" hangingPunct="0">
              <a:lnSpc>
                <a:spcPct val="70000"/>
              </a:lnSpc>
              <a:spcBef>
                <a:spcPts val="0"/>
              </a:spcBef>
              <a:spcAft>
                <a:spcPts val="0"/>
              </a:spcAft>
              <a:buClrTx/>
              <a:buSzTx/>
              <a:buFontTx/>
              <a:buNone/>
              <a:tabLst/>
              <a:defRPr/>
            </a:pPr>
            <a:fld id="{54A7B7B7-C694-4FC8-B0BD-20DAA0A272F9}" type="datetime8">
              <a:rPr kumimoji="0" lang="en-US" sz="5599" b="0" i="0" u="none" strike="noStrike" kern="0" cap="none" spc="-112" normalizeH="0" baseline="0" noProof="0" smtClean="0">
                <a:ln>
                  <a:noFill/>
                </a:ln>
                <a:solidFill>
                  <a:srgbClr val="FFFFFF"/>
                </a:solidFill>
                <a:effectLst/>
                <a:uLnTx/>
                <a:uFillTx/>
                <a:latin typeface="Segoe UI Semibold"/>
                <a:cs typeface="Segoe UI Semibold"/>
                <a:sym typeface="Segoe UI Semibold"/>
              </a:rPr>
              <a:pPr marL="0" marR="0" lvl="0" indent="0" algn="l" defTabSz="412667" rtl="0" eaLnBrk="1" fontAlgn="auto" latinLnBrk="0" hangingPunct="0">
                <a:lnSpc>
                  <a:spcPct val="70000"/>
                </a:lnSpc>
                <a:spcBef>
                  <a:spcPts val="0"/>
                </a:spcBef>
                <a:spcAft>
                  <a:spcPts val="0"/>
                </a:spcAft>
                <a:buClrTx/>
                <a:buSzTx/>
                <a:buFontTx/>
                <a:buNone/>
                <a:tabLst/>
                <a:defRPr/>
              </a:pPr>
              <a:t>11/27/2021 2:48 PM</a:t>
            </a:fld>
            <a:endParaRPr kumimoji="0" lang="en-US" sz="5599" b="0" i="0" u="none" strike="noStrike" kern="0" cap="none" spc="-112" normalizeH="0" baseline="0" noProof="0" dirty="0">
              <a:ln>
                <a:noFill/>
              </a:ln>
              <a:solidFill>
                <a:srgbClr val="FFFFFF"/>
              </a:solidFill>
              <a:effectLst/>
              <a:uLnTx/>
              <a:uFillTx/>
              <a:latin typeface="Segoe UI Semibold"/>
              <a:cs typeface="Segoe UI Semibold"/>
              <a:sym typeface="Segoe UI Semibold"/>
            </a:endParaRPr>
          </a:p>
        </p:txBody>
      </p:sp>
      <p:sp>
        <p:nvSpPr>
          <p:cNvPr id="7" name="Slide Number Placeholder 6"/>
          <p:cNvSpPr>
            <a:spLocks noGrp="1"/>
          </p:cNvSpPr>
          <p:nvPr>
            <p:ph type="sldNum" sz="quarter" idx="13"/>
          </p:nvPr>
        </p:nvSpPr>
        <p:spPr/>
        <p:txBody>
          <a:bodyPr/>
          <a:lstStyle/>
          <a:p>
            <a:pPr marL="0" marR="0" lvl="0" indent="0" algn="l" defTabSz="412667" rtl="0" eaLnBrk="1" fontAlgn="auto" latinLnBrk="0" hangingPunct="0">
              <a:lnSpc>
                <a:spcPct val="70000"/>
              </a:lnSpc>
              <a:spcBef>
                <a:spcPts val="0"/>
              </a:spcBef>
              <a:spcAft>
                <a:spcPts val="0"/>
              </a:spcAft>
              <a:buClrTx/>
              <a:buSzTx/>
              <a:buFontTx/>
              <a:buNone/>
              <a:tabLst/>
              <a:defRPr/>
            </a:pPr>
            <a:fld id="{B4008EB6-D09E-4580-8CD6-DDB14511944F}" type="slidenum">
              <a:rPr kumimoji="0" lang="en-US" sz="5599" b="0" i="0" u="none" strike="noStrike" kern="0" cap="none" spc="-112" normalizeH="0" baseline="0" noProof="0" smtClean="0">
                <a:ln>
                  <a:noFill/>
                </a:ln>
                <a:solidFill>
                  <a:srgbClr val="FFFFFF"/>
                </a:solidFill>
                <a:effectLst/>
                <a:uLnTx/>
                <a:uFillTx/>
                <a:latin typeface="Segoe UI Semibold"/>
                <a:cs typeface="Segoe UI Semibold"/>
                <a:sym typeface="Segoe UI Semibold"/>
              </a:rPr>
              <a:pPr marL="0" marR="0" lvl="0" indent="0" algn="l" defTabSz="412667" rtl="0" eaLnBrk="1" fontAlgn="auto" latinLnBrk="0" hangingPunct="0">
                <a:lnSpc>
                  <a:spcPct val="70000"/>
                </a:lnSpc>
                <a:spcBef>
                  <a:spcPts val="0"/>
                </a:spcBef>
                <a:spcAft>
                  <a:spcPts val="0"/>
                </a:spcAft>
                <a:buClrTx/>
                <a:buSzTx/>
                <a:buFontTx/>
                <a:buNone/>
                <a:tabLst/>
                <a:defRPr/>
              </a:pPr>
              <a:t>10</a:t>
            </a:fld>
            <a:endParaRPr kumimoji="0" lang="en-US" sz="5599" b="0" i="0" u="none" strike="noStrike" kern="0" cap="none" spc="-112" normalizeH="0" baseline="0" noProof="0" dirty="0">
              <a:ln>
                <a:noFill/>
              </a:ln>
              <a:solidFill>
                <a:srgbClr val="FFFFFF"/>
              </a:solidFill>
              <a:effectLst/>
              <a:uLnTx/>
              <a:uFillTx/>
              <a:latin typeface="Segoe UI Semibold"/>
              <a:cs typeface="Segoe UI Semibold"/>
              <a:sym typeface="Segoe UI Semibold"/>
            </a:endParaRPr>
          </a:p>
        </p:txBody>
      </p:sp>
    </p:spTree>
    <p:extLst>
      <p:ext uri="{BB962C8B-B14F-4D97-AF65-F5344CB8AC3E}">
        <p14:creationId xmlns:p14="http://schemas.microsoft.com/office/powerpoint/2010/main" val="1291553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Black">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88EC491-1C24-B94A-9B63-4FBAD642BAE9}"/>
              </a:ext>
            </a:extLst>
          </p:cNvPr>
          <p:cNvSpPr>
            <a:spLocks noGrp="1"/>
          </p:cNvSpPr>
          <p:nvPr>
            <p:ph type="subTitle" idx="1" hasCustomPrompt="1"/>
          </p:nvPr>
        </p:nvSpPr>
        <p:spPr>
          <a:xfrm>
            <a:off x="2611553" y="4137077"/>
            <a:ext cx="6968896" cy="430887"/>
          </a:xfrm>
          <a:prstGeom prst="rect">
            <a:avLst/>
          </a:prstGeom>
        </p:spPr>
        <p:txBody>
          <a:bodyPr wrap="square">
            <a:spAutoFit/>
          </a:bodyPr>
          <a:lstStyle>
            <a:lvl1pPr marL="0" indent="0" algn="ctr">
              <a:lnSpc>
                <a:spcPct val="100000"/>
              </a:lnSpc>
              <a:buNone/>
              <a:defRPr sz="2200" cap="all" spc="440" baseline="0">
                <a:solidFill>
                  <a:schemeClr val="tx1"/>
                </a:solidFill>
                <a:latin typeface="Segoe UI" panose="020B0502040204020203" pitchFamily="34" charset="0"/>
                <a:cs typeface="Segoe UI" panose="020B0502040204020203" pitchFamily="34" charset="0"/>
              </a:defRPr>
            </a:lvl1pPr>
            <a:lvl2pPr marL="228554" indent="0" algn="ctr">
              <a:buNone/>
              <a:defRPr sz="1000"/>
            </a:lvl2pPr>
            <a:lvl3pPr marL="457109" indent="0" algn="ctr">
              <a:buNone/>
              <a:defRPr sz="900"/>
            </a:lvl3pPr>
            <a:lvl4pPr marL="685663" indent="0" algn="ctr">
              <a:buNone/>
              <a:defRPr sz="800"/>
            </a:lvl4pPr>
            <a:lvl5pPr marL="914217" indent="0" algn="ctr">
              <a:buNone/>
              <a:defRPr sz="800"/>
            </a:lvl5pPr>
            <a:lvl6pPr marL="1142771" indent="0" algn="ctr">
              <a:buNone/>
              <a:defRPr sz="800"/>
            </a:lvl6pPr>
            <a:lvl7pPr marL="1371326" indent="0" algn="ctr">
              <a:buNone/>
              <a:defRPr sz="800"/>
            </a:lvl7pPr>
            <a:lvl8pPr marL="1599880" indent="0" algn="ctr">
              <a:buNone/>
              <a:defRPr sz="800"/>
            </a:lvl8pPr>
            <a:lvl9pPr marL="1828434" indent="0" algn="ctr">
              <a:buNone/>
              <a:defRPr sz="800"/>
            </a:lvl9pPr>
          </a:lstStyle>
          <a:p>
            <a:pPr lvl="0"/>
            <a:r>
              <a:rPr lang="en-US"/>
              <a:t>Speaker name or subtitle, 22pt</a:t>
            </a:r>
          </a:p>
        </p:txBody>
      </p:sp>
      <p:sp>
        <p:nvSpPr>
          <p:cNvPr id="5" name="Text Placeholder 4">
            <a:extLst>
              <a:ext uri="{FF2B5EF4-FFF2-40B4-BE49-F238E27FC236}">
                <a16:creationId xmlns:a16="http://schemas.microsoft.com/office/drawing/2014/main" id="{8BAEFE32-6500-6148-82F2-4CE1E691ACC1}"/>
              </a:ext>
            </a:extLst>
          </p:cNvPr>
          <p:cNvSpPr>
            <a:spLocks noGrp="1"/>
          </p:cNvSpPr>
          <p:nvPr>
            <p:ph type="body" sz="quarter" idx="10" hasCustomPrompt="1"/>
          </p:nvPr>
        </p:nvSpPr>
        <p:spPr>
          <a:xfrm>
            <a:off x="2611552" y="2460172"/>
            <a:ext cx="6968897" cy="1349602"/>
          </a:xfrm>
          <a:prstGeom prst="rect">
            <a:avLst/>
          </a:prstGeom>
        </p:spPr>
        <p:txBody>
          <a:bodyPr/>
          <a:lstStyle>
            <a:lvl1pPr marL="0" indent="0" algn="ctr">
              <a:lnSpc>
                <a:spcPct val="120000"/>
              </a:lnSpc>
              <a:buNone/>
              <a:defRPr sz="2200" b="0" i="0" spc="0" baseline="0">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a:t>
            </a:r>
            <a:br>
              <a:rPr lang="en-US"/>
            </a:b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br>
              <a:rPr lang="en-US"/>
            </a:br>
            <a:r>
              <a:rPr lang="en-US" err="1"/>
              <a:t>incididunt</a:t>
            </a:r>
            <a:r>
              <a:rPr lang="en-US"/>
              <a:t> </a:t>
            </a:r>
            <a:r>
              <a:rPr lang="en-US" err="1"/>
              <a:t>ut</a:t>
            </a:r>
            <a:r>
              <a:rPr lang="en-US"/>
              <a:t> </a:t>
            </a:r>
            <a:r>
              <a:rPr lang="en-US" err="1"/>
              <a:t>labore</a:t>
            </a:r>
            <a:r>
              <a:rPr lang="en-US"/>
              <a:t> et dolore magna </a:t>
            </a:r>
            <a:r>
              <a:rPr lang="en-US" err="1"/>
              <a:t>aliqua</a:t>
            </a:r>
            <a:r>
              <a:rPr lang="en-US"/>
              <a:t>.” 22pt</a:t>
            </a:r>
          </a:p>
        </p:txBody>
      </p:sp>
      <p:grpSp>
        <p:nvGrpSpPr>
          <p:cNvPr id="6" name="Group 5">
            <a:extLst>
              <a:ext uri="{FF2B5EF4-FFF2-40B4-BE49-F238E27FC236}">
                <a16:creationId xmlns:a16="http://schemas.microsoft.com/office/drawing/2014/main" id="{C1B6FB3F-86B0-F24A-938A-BA5676A17EBB}"/>
              </a:ext>
            </a:extLst>
          </p:cNvPr>
          <p:cNvGrpSpPr/>
          <p:nvPr userDrawn="1"/>
        </p:nvGrpSpPr>
        <p:grpSpPr>
          <a:xfrm rot="5400000">
            <a:off x="10128268" y="2370357"/>
            <a:ext cx="6748141" cy="2227148"/>
            <a:chOff x="8206313" y="6182284"/>
            <a:chExt cx="12824005" cy="4231313"/>
          </a:xfrm>
        </p:grpSpPr>
        <p:pic>
          <p:nvPicPr>
            <p:cNvPr id="7" name="Image" descr="Image">
              <a:extLst>
                <a:ext uri="{FF2B5EF4-FFF2-40B4-BE49-F238E27FC236}">
                  <a16:creationId xmlns:a16="http://schemas.microsoft.com/office/drawing/2014/main" id="{283D4BED-A46C-904E-83B9-B9B92D512F77}"/>
                </a:ext>
              </a:extLst>
            </p:cNvPr>
            <p:cNvPicPr>
              <a:picLocks noChangeAspect="1"/>
            </p:cNvPicPr>
            <p:nvPr userDrawn="1"/>
          </p:nvPicPr>
          <p:blipFill>
            <a:blip r:embed="rId2"/>
            <a:srcRect b="20208"/>
            <a:stretch>
              <a:fillRect/>
            </a:stretch>
          </p:blipFill>
          <p:spPr>
            <a:xfrm>
              <a:off x="9825738" y="6285642"/>
              <a:ext cx="11204580" cy="2819606"/>
            </a:xfrm>
            <a:prstGeom prst="rect">
              <a:avLst/>
            </a:prstGeom>
            <a:ln w="12700">
              <a:miter lim="400000"/>
            </a:ln>
          </p:spPr>
        </p:pic>
        <p:sp>
          <p:nvSpPr>
            <p:cNvPr id="8" name="R134 G97 B197…">
              <a:extLst>
                <a:ext uri="{FF2B5EF4-FFF2-40B4-BE49-F238E27FC236}">
                  <a16:creationId xmlns:a16="http://schemas.microsoft.com/office/drawing/2014/main" id="{AA8BD064-D5DF-1843-A453-FD6F500426EE}"/>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R134 G97 B197</a:t>
              </a:r>
            </a:p>
          </p:txBody>
        </p:sp>
        <p:sp>
          <p:nvSpPr>
            <p:cNvPr id="10" name="R59 G46 B88…">
              <a:extLst>
                <a:ext uri="{FF2B5EF4-FFF2-40B4-BE49-F238E27FC236}">
                  <a16:creationId xmlns:a16="http://schemas.microsoft.com/office/drawing/2014/main" id="{EA6A3093-C04F-2E47-9455-811BD8DDCF06}"/>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R59 G46 B88</a:t>
              </a:r>
            </a:p>
          </p:txBody>
        </p:sp>
        <p:sp>
          <p:nvSpPr>
            <p:cNvPr id="11" name="R213 G157 B255…">
              <a:extLst>
                <a:ext uri="{FF2B5EF4-FFF2-40B4-BE49-F238E27FC236}">
                  <a16:creationId xmlns:a16="http://schemas.microsoft.com/office/drawing/2014/main" id="{D0603156-7C79-0B4C-8409-6A14E8974898}"/>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2" name="R161 G133 B210…">
              <a:extLst>
                <a:ext uri="{FF2B5EF4-FFF2-40B4-BE49-F238E27FC236}">
                  <a16:creationId xmlns:a16="http://schemas.microsoft.com/office/drawing/2014/main" id="{287424CE-4273-9340-86EE-3370A10C95EF}"/>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R161 G133 B210</a:t>
              </a:r>
            </a:p>
          </p:txBody>
        </p:sp>
        <p:sp>
          <p:nvSpPr>
            <p:cNvPr id="13" name="R0 G120 B212…">
              <a:extLst>
                <a:ext uri="{FF2B5EF4-FFF2-40B4-BE49-F238E27FC236}">
                  <a16:creationId xmlns:a16="http://schemas.microsoft.com/office/drawing/2014/main" id="{437B39D9-C292-2449-908D-C180CDFDEBEE}"/>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G120 B212 </a:t>
              </a:r>
            </a:p>
          </p:txBody>
        </p:sp>
        <p:sp>
          <p:nvSpPr>
            <p:cNvPr id="14" name="R36 G58 B94…">
              <a:extLst>
                <a:ext uri="{FF2B5EF4-FFF2-40B4-BE49-F238E27FC236}">
                  <a16:creationId xmlns:a16="http://schemas.microsoft.com/office/drawing/2014/main" id="{B872BDC9-2C39-994A-840E-90F111A9AACD}"/>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5" name="R80 G230 B255…">
              <a:extLst>
                <a:ext uri="{FF2B5EF4-FFF2-40B4-BE49-F238E27FC236}">
                  <a16:creationId xmlns:a16="http://schemas.microsoft.com/office/drawing/2014/main" id="{84EF78B7-B61B-C34D-B710-FA636CCC17C3}"/>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6" name="R40 G167 B233…">
              <a:extLst>
                <a:ext uri="{FF2B5EF4-FFF2-40B4-BE49-F238E27FC236}">
                  <a16:creationId xmlns:a16="http://schemas.microsoft.com/office/drawing/2014/main" id="{50FAA26B-811E-2246-9CE3-6C7E763C0A66}"/>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G167 B233</a:t>
              </a:r>
            </a:p>
          </p:txBody>
        </p:sp>
        <p:sp>
          <p:nvSpPr>
            <p:cNvPr id="17" name="R0 G133 B117   Hex #008575   C100 M15 Y60 K0   PMS 3285 C">
              <a:extLst>
                <a:ext uri="{FF2B5EF4-FFF2-40B4-BE49-F238E27FC236}">
                  <a16:creationId xmlns:a16="http://schemas.microsoft.com/office/drawing/2014/main" id="{12513E89-44C0-5040-AC07-96B414F9B275}"/>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G133 B117 </a:t>
              </a:r>
            </a:p>
          </p:txBody>
        </p:sp>
        <p:sp>
          <p:nvSpPr>
            <p:cNvPr id="18" name="R39 G75 B71   Hex #274b47…">
              <a:extLst>
                <a:ext uri="{FF2B5EF4-FFF2-40B4-BE49-F238E27FC236}">
                  <a16:creationId xmlns:a16="http://schemas.microsoft.com/office/drawing/2014/main" id="{ECECA43E-F361-E947-B9A6-8D0C6D47D77D}"/>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R39 G75 B71 </a:t>
              </a:r>
            </a:p>
          </p:txBody>
        </p:sp>
        <p:sp>
          <p:nvSpPr>
            <p:cNvPr id="19" name="R48 G229 B208…">
              <a:extLst>
                <a:ext uri="{FF2B5EF4-FFF2-40B4-BE49-F238E27FC236}">
                  <a16:creationId xmlns:a16="http://schemas.microsoft.com/office/drawing/2014/main" id="{727421A1-E37E-F14E-80BB-0D5C402D7600}"/>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0" name="R40 G194 B209…">
              <a:extLst>
                <a:ext uri="{FF2B5EF4-FFF2-40B4-BE49-F238E27FC236}">
                  <a16:creationId xmlns:a16="http://schemas.microsoft.com/office/drawing/2014/main" id="{37EE231A-51CE-024E-9CB4-CC8FA2217DD9}"/>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1" name="R16 G124 B16  Hex #107c10  C75 M0 Y100 K0   PMS 362 C">
              <a:extLst>
                <a:ext uri="{FF2B5EF4-FFF2-40B4-BE49-F238E27FC236}">
                  <a16:creationId xmlns:a16="http://schemas.microsoft.com/office/drawing/2014/main" id="{8314D691-744E-6A46-BEEC-11B5BB520BEB}"/>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 G124 B16 </a:t>
              </a:r>
            </a:p>
          </p:txBody>
        </p:sp>
        <p:sp>
          <p:nvSpPr>
            <p:cNvPr id="22" name="R5 G75 B22   Hex #054b16…">
              <a:extLst>
                <a:ext uri="{FF2B5EF4-FFF2-40B4-BE49-F238E27FC236}">
                  <a16:creationId xmlns:a16="http://schemas.microsoft.com/office/drawing/2014/main" id="{3FB4E0BF-EDC8-534C-B6B6-C6101C26E669}"/>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3" name="R155 G240 B11…">
              <a:extLst>
                <a:ext uri="{FF2B5EF4-FFF2-40B4-BE49-F238E27FC236}">
                  <a16:creationId xmlns:a16="http://schemas.microsoft.com/office/drawing/2014/main" id="{C5630AE6-156F-E347-8BD6-948BA75E6474}"/>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4" name="R127 G186 B0…">
              <a:extLst>
                <a:ext uri="{FF2B5EF4-FFF2-40B4-BE49-F238E27FC236}">
                  <a16:creationId xmlns:a16="http://schemas.microsoft.com/office/drawing/2014/main" id="{255A1E7E-AF91-3045-A4AE-F9858A257672}"/>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R127 G186 B0</a:t>
              </a:r>
            </a:p>
          </p:txBody>
        </p:sp>
        <p:sp>
          <p:nvSpPr>
            <p:cNvPr id="25" name="R216 G59 B1…">
              <a:extLst>
                <a:ext uri="{FF2B5EF4-FFF2-40B4-BE49-F238E27FC236}">
                  <a16:creationId xmlns:a16="http://schemas.microsoft.com/office/drawing/2014/main" id="{53906A8F-930C-AB4C-A2E4-72FA1727FF32}"/>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6" name="R107 G41 B41…">
              <a:extLst>
                <a:ext uri="{FF2B5EF4-FFF2-40B4-BE49-F238E27FC236}">
                  <a16:creationId xmlns:a16="http://schemas.microsoft.com/office/drawing/2014/main" id="{9D3A9914-F684-3647-846B-A560A548A3BB}"/>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R107 G41 B41 </a:t>
              </a:r>
            </a:p>
          </p:txBody>
        </p:sp>
        <p:sp>
          <p:nvSpPr>
            <p:cNvPr id="27" name="R255 G147 B73…">
              <a:extLst>
                <a:ext uri="{FF2B5EF4-FFF2-40B4-BE49-F238E27FC236}">
                  <a16:creationId xmlns:a16="http://schemas.microsoft.com/office/drawing/2014/main" id="{D3699238-9EA3-0742-A247-AA0905E926E1}"/>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28" name="R241 G101 B34…">
              <a:extLst>
                <a:ext uri="{FF2B5EF4-FFF2-40B4-BE49-F238E27FC236}">
                  <a16:creationId xmlns:a16="http://schemas.microsoft.com/office/drawing/2014/main" id="{2FA3FB3D-3CE9-0F49-AE9C-B7B03F8580AC}"/>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R241 G101 B34</a:t>
              </a:r>
            </a:p>
          </p:txBody>
        </p:sp>
        <p:sp>
          <p:nvSpPr>
            <p:cNvPr id="29" name="R255 G185 B0…">
              <a:extLst>
                <a:ext uri="{FF2B5EF4-FFF2-40B4-BE49-F238E27FC236}">
                  <a16:creationId xmlns:a16="http://schemas.microsoft.com/office/drawing/2014/main" id="{EB556B2B-8EF2-D94C-9B22-63EB5C57180E}"/>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0" name="R106 G75 B22…">
              <a:extLst>
                <a:ext uri="{FF2B5EF4-FFF2-40B4-BE49-F238E27FC236}">
                  <a16:creationId xmlns:a16="http://schemas.microsoft.com/office/drawing/2014/main" id="{7C5425CE-E4CC-AE46-A6A4-AC9D48322CEE}"/>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1" name="R254 G240 B0…">
              <a:extLst>
                <a:ext uri="{FF2B5EF4-FFF2-40B4-BE49-F238E27FC236}">
                  <a16:creationId xmlns:a16="http://schemas.microsoft.com/office/drawing/2014/main" id="{A761C67C-3535-4446-84F6-97297739F793}"/>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2" name="R254 G212 B0…">
              <a:extLst>
                <a:ext uri="{FF2B5EF4-FFF2-40B4-BE49-F238E27FC236}">
                  <a16:creationId xmlns:a16="http://schemas.microsoft.com/office/drawing/2014/main" id="{32CBD316-139C-D445-A34D-8B0C8F310CA6}"/>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R254 G212 B0</a:t>
              </a:r>
            </a:p>
          </p:txBody>
        </p:sp>
        <p:pic>
          <p:nvPicPr>
            <p:cNvPr id="33" name="Image" descr="Image">
              <a:extLst>
                <a:ext uri="{FF2B5EF4-FFF2-40B4-BE49-F238E27FC236}">
                  <a16:creationId xmlns:a16="http://schemas.microsoft.com/office/drawing/2014/main" id="{2273861A-65C8-AE4D-B420-3D441ECB9937}"/>
                </a:ext>
              </a:extLst>
            </p:cNvPr>
            <p:cNvPicPr>
              <a:picLocks noChangeAspect="1"/>
            </p:cNvPicPr>
            <p:nvPr userDrawn="1"/>
          </p:nvPicPr>
          <p:blipFill>
            <a:blip r:embed="rId3"/>
            <a:stretch>
              <a:fillRect/>
            </a:stretch>
          </p:blipFill>
          <p:spPr>
            <a:xfrm>
              <a:off x="9825738" y="9911907"/>
              <a:ext cx="11204576" cy="501690"/>
            </a:xfrm>
            <a:prstGeom prst="rect">
              <a:avLst/>
            </a:prstGeom>
            <a:ln w="12700">
              <a:miter lim="400000"/>
            </a:ln>
          </p:spPr>
        </p:pic>
        <p:sp>
          <p:nvSpPr>
            <p:cNvPr id="34" name="R242 G242 B242…">
              <a:extLst>
                <a:ext uri="{FF2B5EF4-FFF2-40B4-BE49-F238E27FC236}">
                  <a16:creationId xmlns:a16="http://schemas.microsoft.com/office/drawing/2014/main" id="{0A99623C-0664-AD42-8EE0-4B9975A379AB}"/>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5" name="R230 G230 B230…">
              <a:extLst>
                <a:ext uri="{FF2B5EF4-FFF2-40B4-BE49-F238E27FC236}">
                  <a16:creationId xmlns:a16="http://schemas.microsoft.com/office/drawing/2014/main" id="{1850ECE4-E22D-7B4B-9987-9A4D957F1D37}"/>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6" name="R210 G210 B210…">
              <a:extLst>
                <a:ext uri="{FF2B5EF4-FFF2-40B4-BE49-F238E27FC236}">
                  <a16:creationId xmlns:a16="http://schemas.microsoft.com/office/drawing/2014/main" id="{3650D9DE-5F16-8F4C-A39D-D99E083E2B9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37" name="R115 G115 B115…">
              <a:extLst>
                <a:ext uri="{FF2B5EF4-FFF2-40B4-BE49-F238E27FC236}">
                  <a16:creationId xmlns:a16="http://schemas.microsoft.com/office/drawing/2014/main" id="{3F4AD3A5-1D60-5946-969A-95BD8F45CC6F}"/>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R115 G115 B115</a:t>
              </a:r>
            </a:p>
          </p:txBody>
        </p:sp>
        <p:sp>
          <p:nvSpPr>
            <p:cNvPr id="38" name="R80 G80 B80…">
              <a:extLst>
                <a:ext uri="{FF2B5EF4-FFF2-40B4-BE49-F238E27FC236}">
                  <a16:creationId xmlns:a16="http://schemas.microsoft.com/office/drawing/2014/main" id="{E3CC6CD8-98EE-0842-BE06-00097DF0B4E5}"/>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R80 G80 B80 </a:t>
              </a:r>
            </a:p>
          </p:txBody>
        </p:sp>
        <p:sp>
          <p:nvSpPr>
            <p:cNvPr id="39" name="R47 G47 B47…">
              <a:extLst>
                <a:ext uri="{FF2B5EF4-FFF2-40B4-BE49-F238E27FC236}">
                  <a16:creationId xmlns:a16="http://schemas.microsoft.com/office/drawing/2014/main" id="{433EC8C7-81B8-774B-9430-DBF85FC0F68D}"/>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0" name="R0 G0 B0…">
              <a:extLst>
                <a:ext uri="{FF2B5EF4-FFF2-40B4-BE49-F238E27FC236}">
                  <a16:creationId xmlns:a16="http://schemas.microsoft.com/office/drawing/2014/main" id="{61AD9472-9E98-2840-850E-217E1959E4DE}"/>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1" name="Primary">
              <a:extLst>
                <a:ext uri="{FF2B5EF4-FFF2-40B4-BE49-F238E27FC236}">
                  <a16:creationId xmlns:a16="http://schemas.microsoft.com/office/drawing/2014/main" id="{3F5C37D3-012C-6A4E-935C-8B7B1AEF0507}"/>
                </a:ext>
              </a:extLst>
            </p:cNvPr>
            <p:cNvSpPr txBox="1"/>
            <p:nvPr userDrawn="1"/>
          </p:nvSpPr>
          <p:spPr>
            <a:xfrm>
              <a:off x="8479813" y="6182284"/>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2" name="Secondary">
              <a:extLst>
                <a:ext uri="{FF2B5EF4-FFF2-40B4-BE49-F238E27FC236}">
                  <a16:creationId xmlns:a16="http://schemas.microsoft.com/office/drawing/2014/main" id="{D3002086-8480-1E44-9E16-9EE0F4861015}"/>
                </a:ext>
              </a:extLst>
            </p:cNvPr>
            <p:cNvSpPr txBox="1"/>
            <p:nvPr userDrawn="1"/>
          </p:nvSpPr>
          <p:spPr>
            <a:xfrm>
              <a:off x="8206313" y="6837392"/>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3" name="Primary">
              <a:extLst>
                <a:ext uri="{FF2B5EF4-FFF2-40B4-BE49-F238E27FC236}">
                  <a16:creationId xmlns:a16="http://schemas.microsoft.com/office/drawing/2014/main" id="{AC8DCEF6-B773-C749-8C01-07E040291577}"/>
                </a:ext>
              </a:extLst>
            </p:cNvPr>
            <p:cNvSpPr txBox="1"/>
            <p:nvPr userDrawn="1"/>
          </p:nvSpPr>
          <p:spPr>
            <a:xfrm>
              <a:off x="8479815" y="7633849"/>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4" name="Secondary">
              <a:extLst>
                <a:ext uri="{FF2B5EF4-FFF2-40B4-BE49-F238E27FC236}">
                  <a16:creationId xmlns:a16="http://schemas.microsoft.com/office/drawing/2014/main" id="{A2D9EB29-1D3C-7C42-950D-320446EBD717}"/>
                </a:ext>
              </a:extLst>
            </p:cNvPr>
            <p:cNvSpPr txBox="1"/>
            <p:nvPr userDrawn="1"/>
          </p:nvSpPr>
          <p:spPr>
            <a:xfrm>
              <a:off x="8206315" y="8332856"/>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Tree>
    <p:extLst>
      <p:ext uri="{BB962C8B-B14F-4D97-AF65-F5344CB8AC3E}">
        <p14:creationId xmlns:p14="http://schemas.microsoft.com/office/powerpoint/2010/main" val="4250751627"/>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54" name="Text Placeholder 6">
            <a:extLst>
              <a:ext uri="{FF2B5EF4-FFF2-40B4-BE49-F238E27FC236}">
                <a16:creationId xmlns:a16="http://schemas.microsoft.com/office/drawing/2014/main" id="{ADB99532-164D-AB4E-B3EA-5D5727D00742}"/>
              </a:ext>
            </a:extLst>
          </p:cNvPr>
          <p:cNvSpPr>
            <a:spLocks noGrp="1"/>
          </p:cNvSpPr>
          <p:nvPr>
            <p:ph type="body" sz="quarter" idx="10" hasCustomPrompt="1"/>
          </p:nvPr>
        </p:nvSpPr>
        <p:spPr>
          <a:xfrm>
            <a:off x="4048121" y="2019300"/>
            <a:ext cx="7564291"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Detail 1, 20-24pt</a:t>
            </a:r>
          </a:p>
          <a:p>
            <a:pPr lvl="0"/>
            <a:r>
              <a:rPr lang="en-US"/>
              <a:t>Detail 2, 20-24pt</a:t>
            </a:r>
          </a:p>
          <a:p>
            <a:pPr lvl="0"/>
            <a:r>
              <a:rPr lang="en-US"/>
              <a:t>Detail 3, 20-24pt</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t>Detail 4, 20-24pt</a:t>
            </a:r>
          </a:p>
          <a:p>
            <a:pPr lvl="0"/>
            <a:endParaRPr lang="en-US"/>
          </a:p>
        </p:txBody>
      </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Agenda</a:t>
            </a:r>
          </a:p>
        </p:txBody>
      </p:sp>
      <p:sp>
        <p:nvSpPr>
          <p:cNvPr id="50" name="Text Placeholder 6">
            <a:extLst>
              <a:ext uri="{FF2B5EF4-FFF2-40B4-BE49-F238E27FC236}">
                <a16:creationId xmlns:a16="http://schemas.microsoft.com/office/drawing/2014/main" id="{C6A1F9B0-9726-2C40-B822-434EDCAA2047}"/>
              </a:ext>
            </a:extLst>
          </p:cNvPr>
          <p:cNvSpPr>
            <a:spLocks noGrp="1"/>
          </p:cNvSpPr>
          <p:nvPr>
            <p:ph type="body" sz="quarter" idx="11" hasCustomPrompt="1"/>
          </p:nvPr>
        </p:nvSpPr>
        <p:spPr>
          <a:xfrm>
            <a:off x="594852" y="2019300"/>
            <a:ext cx="2832901"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2000" b="1" spc="0" baseline="0">
                <a:solidFill>
                  <a:srgbClr val="2F2F2F"/>
                </a:solidFill>
                <a:latin typeface="Segoe UI" panose="020B0502040204020203" pitchFamily="34" charset="0"/>
                <a:cs typeface="Segoe UI" panose="020B0502040204020203" pitchFamily="34" charset="0"/>
              </a:defRPr>
            </a:lvl1pPr>
          </a:lstStyle>
          <a:p>
            <a:pPr lvl="0"/>
            <a:r>
              <a:rPr lang="en-US"/>
              <a:t>Agenda item 1</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a:t>Agenda item 2</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a:t>Agenda item 3</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a:t>Agenda item 4</a:t>
            </a:r>
          </a:p>
          <a:p>
            <a:pPr lvl="0"/>
            <a:endParaRPr lang="en-US"/>
          </a:p>
        </p:txBody>
      </p:sp>
      <p:cxnSp>
        <p:nvCxnSpPr>
          <p:cNvPr id="3" name="Straight Connector 2">
            <a:extLst>
              <a:ext uri="{FF2B5EF4-FFF2-40B4-BE49-F238E27FC236}">
                <a16:creationId xmlns:a16="http://schemas.microsoft.com/office/drawing/2014/main" id="{77219F2E-E5C2-F54D-867F-9DA413FD9B1D}"/>
              </a:ext>
            </a:extLst>
          </p:cNvPr>
          <p:cNvCxnSpPr/>
          <p:nvPr userDrawn="1"/>
        </p:nvCxnSpPr>
        <p:spPr>
          <a:xfrm>
            <a:off x="588416" y="1391478"/>
            <a:ext cx="11023996" cy="0"/>
          </a:xfrm>
          <a:prstGeom prst="line">
            <a:avLst/>
          </a:prstGeom>
          <a:noFill/>
          <a:ln w="12700" cap="flat">
            <a:solidFill>
              <a:srgbClr val="0478D4"/>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18841001"/>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reserve="1">
  <p:cSld name="Blank">
    <p:bg>
      <p:bgPr>
        <a:solidFill>
          <a:srgbClr val="F2F2F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29ABB5-4F33-B04C-AFF0-3805612717CB}"/>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4" name="Group 3">
            <a:extLst>
              <a:ext uri="{FF2B5EF4-FFF2-40B4-BE49-F238E27FC236}">
                <a16:creationId xmlns:a16="http://schemas.microsoft.com/office/drawing/2014/main" id="{A441B92B-640D-1E4D-8223-3E513D16942B}"/>
              </a:ext>
            </a:extLst>
          </p:cNvPr>
          <p:cNvGrpSpPr/>
          <p:nvPr userDrawn="1"/>
        </p:nvGrpSpPr>
        <p:grpSpPr>
          <a:xfrm rot="5400000">
            <a:off x="10128268" y="2370357"/>
            <a:ext cx="6748141" cy="2227148"/>
            <a:chOff x="8206313" y="6182284"/>
            <a:chExt cx="12824005" cy="4231313"/>
          </a:xfrm>
        </p:grpSpPr>
        <p:pic>
          <p:nvPicPr>
            <p:cNvPr id="5" name="Image" descr="Image">
              <a:extLst>
                <a:ext uri="{FF2B5EF4-FFF2-40B4-BE49-F238E27FC236}">
                  <a16:creationId xmlns:a16="http://schemas.microsoft.com/office/drawing/2014/main" id="{E44188F6-9A00-9D4D-BC40-4376F3DD1A85}"/>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6" name="R134 G97 B197…">
              <a:extLst>
                <a:ext uri="{FF2B5EF4-FFF2-40B4-BE49-F238E27FC236}">
                  <a16:creationId xmlns:a16="http://schemas.microsoft.com/office/drawing/2014/main" id="{DFC3007F-3588-9D43-A360-DC86C3FACEAD}"/>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R134 G97 B197</a:t>
              </a:r>
            </a:p>
          </p:txBody>
        </p:sp>
        <p:sp>
          <p:nvSpPr>
            <p:cNvPr id="7" name="R59 G46 B88…">
              <a:extLst>
                <a:ext uri="{FF2B5EF4-FFF2-40B4-BE49-F238E27FC236}">
                  <a16:creationId xmlns:a16="http://schemas.microsoft.com/office/drawing/2014/main" id="{5FB5AB3C-2F67-9B4F-ABDF-FD740A2264ED}"/>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R59 G46 B88</a:t>
              </a:r>
            </a:p>
          </p:txBody>
        </p:sp>
        <p:sp>
          <p:nvSpPr>
            <p:cNvPr id="8" name="R213 G157 B255…">
              <a:extLst>
                <a:ext uri="{FF2B5EF4-FFF2-40B4-BE49-F238E27FC236}">
                  <a16:creationId xmlns:a16="http://schemas.microsoft.com/office/drawing/2014/main" id="{73F0DA44-B96D-6E45-A170-11844A1361FD}"/>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0" name="R161 G133 B210…">
              <a:extLst>
                <a:ext uri="{FF2B5EF4-FFF2-40B4-BE49-F238E27FC236}">
                  <a16:creationId xmlns:a16="http://schemas.microsoft.com/office/drawing/2014/main" id="{B4026D13-5298-2946-8040-74FCAFFCA199}"/>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R161 G133 B210</a:t>
              </a:r>
            </a:p>
          </p:txBody>
        </p:sp>
        <p:sp>
          <p:nvSpPr>
            <p:cNvPr id="11" name="R0 G120 B212…">
              <a:extLst>
                <a:ext uri="{FF2B5EF4-FFF2-40B4-BE49-F238E27FC236}">
                  <a16:creationId xmlns:a16="http://schemas.microsoft.com/office/drawing/2014/main" id="{2FEA6EB9-1860-244B-9897-AA5B6FDB4D31}"/>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G120 B212 </a:t>
              </a:r>
            </a:p>
          </p:txBody>
        </p:sp>
        <p:sp>
          <p:nvSpPr>
            <p:cNvPr id="12" name="R36 G58 B94…">
              <a:extLst>
                <a:ext uri="{FF2B5EF4-FFF2-40B4-BE49-F238E27FC236}">
                  <a16:creationId xmlns:a16="http://schemas.microsoft.com/office/drawing/2014/main" id="{12BD0209-1457-F249-83CC-7155A757C2A7}"/>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3" name="R80 G230 B255…">
              <a:extLst>
                <a:ext uri="{FF2B5EF4-FFF2-40B4-BE49-F238E27FC236}">
                  <a16:creationId xmlns:a16="http://schemas.microsoft.com/office/drawing/2014/main" id="{9E8407FE-D45E-1F4A-8227-7BE2DB23D6EF}"/>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4" name="R40 G167 B233…">
              <a:extLst>
                <a:ext uri="{FF2B5EF4-FFF2-40B4-BE49-F238E27FC236}">
                  <a16:creationId xmlns:a16="http://schemas.microsoft.com/office/drawing/2014/main" id="{E229A4C4-BE9D-0F47-9E21-5CF3345767AB}"/>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G167 B233</a:t>
              </a:r>
            </a:p>
          </p:txBody>
        </p:sp>
        <p:sp>
          <p:nvSpPr>
            <p:cNvPr id="15" name="R0 G133 B117   Hex #008575   C100 M15 Y60 K0   PMS 3285 C">
              <a:extLst>
                <a:ext uri="{FF2B5EF4-FFF2-40B4-BE49-F238E27FC236}">
                  <a16:creationId xmlns:a16="http://schemas.microsoft.com/office/drawing/2014/main" id="{D44177AA-FEE3-6241-A3EE-9414C4CED4C1}"/>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G133 B117 </a:t>
              </a:r>
            </a:p>
          </p:txBody>
        </p:sp>
        <p:sp>
          <p:nvSpPr>
            <p:cNvPr id="16" name="R39 G75 B71   Hex #274b47…">
              <a:extLst>
                <a:ext uri="{FF2B5EF4-FFF2-40B4-BE49-F238E27FC236}">
                  <a16:creationId xmlns:a16="http://schemas.microsoft.com/office/drawing/2014/main" id="{0B5EE5C3-6A13-0548-8D66-6FD18D9AF523}"/>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R39 G75 B71 </a:t>
              </a:r>
            </a:p>
          </p:txBody>
        </p:sp>
        <p:sp>
          <p:nvSpPr>
            <p:cNvPr id="17" name="R48 G229 B208…">
              <a:extLst>
                <a:ext uri="{FF2B5EF4-FFF2-40B4-BE49-F238E27FC236}">
                  <a16:creationId xmlns:a16="http://schemas.microsoft.com/office/drawing/2014/main" id="{C6388E27-AB2E-0343-86F1-36B8EAFF3D4F}"/>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18" name="R40 G194 B209…">
              <a:extLst>
                <a:ext uri="{FF2B5EF4-FFF2-40B4-BE49-F238E27FC236}">
                  <a16:creationId xmlns:a16="http://schemas.microsoft.com/office/drawing/2014/main" id="{F219F6F1-D84F-684E-AB72-030E4A0AC4DF}"/>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19" name="R16 G124 B16  Hex #107c10  C75 M0 Y100 K0   PMS 362 C">
              <a:extLst>
                <a:ext uri="{FF2B5EF4-FFF2-40B4-BE49-F238E27FC236}">
                  <a16:creationId xmlns:a16="http://schemas.microsoft.com/office/drawing/2014/main" id="{BF17FAA6-BDB6-BC4D-912B-90516EE6FEC1}"/>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 G124 B16 </a:t>
              </a:r>
            </a:p>
          </p:txBody>
        </p:sp>
        <p:sp>
          <p:nvSpPr>
            <p:cNvPr id="20" name="R5 G75 B22   Hex #054b16…">
              <a:extLst>
                <a:ext uri="{FF2B5EF4-FFF2-40B4-BE49-F238E27FC236}">
                  <a16:creationId xmlns:a16="http://schemas.microsoft.com/office/drawing/2014/main" id="{0BBE1C91-D002-1644-AD23-4684A805EFE7}"/>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1" name="R155 G240 B11…">
              <a:extLst>
                <a:ext uri="{FF2B5EF4-FFF2-40B4-BE49-F238E27FC236}">
                  <a16:creationId xmlns:a16="http://schemas.microsoft.com/office/drawing/2014/main" id="{8D369F68-8235-3740-A6CB-D38E711462F5}"/>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2" name="R127 G186 B0…">
              <a:extLst>
                <a:ext uri="{FF2B5EF4-FFF2-40B4-BE49-F238E27FC236}">
                  <a16:creationId xmlns:a16="http://schemas.microsoft.com/office/drawing/2014/main" id="{18A141F0-67EC-CE48-8101-E8BA9B6132D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R127 G186 B0</a:t>
              </a:r>
            </a:p>
          </p:txBody>
        </p:sp>
        <p:sp>
          <p:nvSpPr>
            <p:cNvPr id="23" name="R216 G59 B1…">
              <a:extLst>
                <a:ext uri="{FF2B5EF4-FFF2-40B4-BE49-F238E27FC236}">
                  <a16:creationId xmlns:a16="http://schemas.microsoft.com/office/drawing/2014/main" id="{3EEE95DC-3BF8-8743-9244-96CD7DFEE375}"/>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4" name="R107 G41 B41…">
              <a:extLst>
                <a:ext uri="{FF2B5EF4-FFF2-40B4-BE49-F238E27FC236}">
                  <a16:creationId xmlns:a16="http://schemas.microsoft.com/office/drawing/2014/main" id="{D1ECA49C-DD08-EF48-A757-F09DEDA4B3D4}"/>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R107 G41 B41 </a:t>
              </a:r>
            </a:p>
          </p:txBody>
        </p:sp>
        <p:sp>
          <p:nvSpPr>
            <p:cNvPr id="25" name="R255 G147 B73…">
              <a:extLst>
                <a:ext uri="{FF2B5EF4-FFF2-40B4-BE49-F238E27FC236}">
                  <a16:creationId xmlns:a16="http://schemas.microsoft.com/office/drawing/2014/main" id="{C2EF966E-253F-D140-A67B-C7B7E6C91733}"/>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26" name="R241 G101 B34…">
              <a:extLst>
                <a:ext uri="{FF2B5EF4-FFF2-40B4-BE49-F238E27FC236}">
                  <a16:creationId xmlns:a16="http://schemas.microsoft.com/office/drawing/2014/main" id="{F60DCB26-402B-D04C-948F-DE4813221718}"/>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R241 G101 B34</a:t>
              </a:r>
            </a:p>
          </p:txBody>
        </p:sp>
        <p:sp>
          <p:nvSpPr>
            <p:cNvPr id="27" name="R255 G185 B0…">
              <a:extLst>
                <a:ext uri="{FF2B5EF4-FFF2-40B4-BE49-F238E27FC236}">
                  <a16:creationId xmlns:a16="http://schemas.microsoft.com/office/drawing/2014/main" id="{FD7B5561-D5B3-C942-9970-CA280F6C81C4}"/>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28" name="R106 G75 B22…">
              <a:extLst>
                <a:ext uri="{FF2B5EF4-FFF2-40B4-BE49-F238E27FC236}">
                  <a16:creationId xmlns:a16="http://schemas.microsoft.com/office/drawing/2014/main" id="{EA71BF1F-612B-D944-B2AC-6FA71CD5995D}"/>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29" name="R254 G240 B0…">
              <a:extLst>
                <a:ext uri="{FF2B5EF4-FFF2-40B4-BE49-F238E27FC236}">
                  <a16:creationId xmlns:a16="http://schemas.microsoft.com/office/drawing/2014/main" id="{8D4E9CC4-5777-0945-B7E1-C13AA280B1FF}"/>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0" name="R254 G212 B0…">
              <a:extLst>
                <a:ext uri="{FF2B5EF4-FFF2-40B4-BE49-F238E27FC236}">
                  <a16:creationId xmlns:a16="http://schemas.microsoft.com/office/drawing/2014/main" id="{1B023192-B330-3C4A-9210-32EBB85FBE0D}"/>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R254 G212 B0</a:t>
              </a:r>
            </a:p>
          </p:txBody>
        </p:sp>
        <p:pic>
          <p:nvPicPr>
            <p:cNvPr id="31" name="Image" descr="Image">
              <a:extLst>
                <a:ext uri="{FF2B5EF4-FFF2-40B4-BE49-F238E27FC236}">
                  <a16:creationId xmlns:a16="http://schemas.microsoft.com/office/drawing/2014/main" id="{5720E2F2-B39E-D543-A24C-26FD0765087E}"/>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2" name="R242 G242 B242…">
              <a:extLst>
                <a:ext uri="{FF2B5EF4-FFF2-40B4-BE49-F238E27FC236}">
                  <a16:creationId xmlns:a16="http://schemas.microsoft.com/office/drawing/2014/main" id="{E0625094-1C8F-EF49-8192-8620088F4330}"/>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3" name="R230 G230 B230…">
              <a:extLst>
                <a:ext uri="{FF2B5EF4-FFF2-40B4-BE49-F238E27FC236}">
                  <a16:creationId xmlns:a16="http://schemas.microsoft.com/office/drawing/2014/main" id="{F82EB461-03B4-394E-80AB-C91B99420037}"/>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4" name="R210 G210 B210…">
              <a:extLst>
                <a:ext uri="{FF2B5EF4-FFF2-40B4-BE49-F238E27FC236}">
                  <a16:creationId xmlns:a16="http://schemas.microsoft.com/office/drawing/2014/main" id="{9470BBE0-8B89-494A-B521-368BA969C1D5}"/>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35" name="R115 G115 B115…">
              <a:extLst>
                <a:ext uri="{FF2B5EF4-FFF2-40B4-BE49-F238E27FC236}">
                  <a16:creationId xmlns:a16="http://schemas.microsoft.com/office/drawing/2014/main" id="{3FCFD05B-8721-764B-A618-EC896F80ECAF}"/>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R115 G115 B115</a:t>
              </a:r>
            </a:p>
          </p:txBody>
        </p:sp>
        <p:sp>
          <p:nvSpPr>
            <p:cNvPr id="36" name="R80 G80 B80…">
              <a:extLst>
                <a:ext uri="{FF2B5EF4-FFF2-40B4-BE49-F238E27FC236}">
                  <a16:creationId xmlns:a16="http://schemas.microsoft.com/office/drawing/2014/main" id="{F4833C41-1B8D-9C49-B5DE-4CC8E79A4971}"/>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R80 G80 B80 </a:t>
              </a:r>
            </a:p>
          </p:txBody>
        </p:sp>
        <p:sp>
          <p:nvSpPr>
            <p:cNvPr id="37" name="R47 G47 B47…">
              <a:extLst>
                <a:ext uri="{FF2B5EF4-FFF2-40B4-BE49-F238E27FC236}">
                  <a16:creationId xmlns:a16="http://schemas.microsoft.com/office/drawing/2014/main" id="{0FBE3A4F-20F7-4049-9215-EB2EC0E60963}"/>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38" name="R0 G0 B0…">
              <a:extLst>
                <a:ext uri="{FF2B5EF4-FFF2-40B4-BE49-F238E27FC236}">
                  <a16:creationId xmlns:a16="http://schemas.microsoft.com/office/drawing/2014/main" id="{2ADE1AE9-0BC1-DF42-A655-C6E581B865C3}"/>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39" name="Primary">
              <a:extLst>
                <a:ext uri="{FF2B5EF4-FFF2-40B4-BE49-F238E27FC236}">
                  <a16:creationId xmlns:a16="http://schemas.microsoft.com/office/drawing/2014/main" id="{C972B520-2845-D648-A744-0A5E6D2E0368}"/>
                </a:ext>
              </a:extLst>
            </p:cNvPr>
            <p:cNvSpPr txBox="1"/>
            <p:nvPr userDrawn="1"/>
          </p:nvSpPr>
          <p:spPr>
            <a:xfrm>
              <a:off x="8479813" y="6182284"/>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0" name="Secondary">
              <a:extLst>
                <a:ext uri="{FF2B5EF4-FFF2-40B4-BE49-F238E27FC236}">
                  <a16:creationId xmlns:a16="http://schemas.microsoft.com/office/drawing/2014/main" id="{AADE4F1F-3EDA-8E46-BB16-FAD3534012B4}"/>
                </a:ext>
              </a:extLst>
            </p:cNvPr>
            <p:cNvSpPr txBox="1"/>
            <p:nvPr userDrawn="1"/>
          </p:nvSpPr>
          <p:spPr>
            <a:xfrm>
              <a:off x="8206313" y="6837392"/>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1" name="Primary">
              <a:extLst>
                <a:ext uri="{FF2B5EF4-FFF2-40B4-BE49-F238E27FC236}">
                  <a16:creationId xmlns:a16="http://schemas.microsoft.com/office/drawing/2014/main" id="{B1888F3B-F42D-044A-BC01-C22A9CBBC329}"/>
                </a:ext>
              </a:extLst>
            </p:cNvPr>
            <p:cNvSpPr txBox="1"/>
            <p:nvPr userDrawn="1"/>
          </p:nvSpPr>
          <p:spPr>
            <a:xfrm>
              <a:off x="8479815" y="7633849"/>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2" name="Secondary">
              <a:extLst>
                <a:ext uri="{FF2B5EF4-FFF2-40B4-BE49-F238E27FC236}">
                  <a16:creationId xmlns:a16="http://schemas.microsoft.com/office/drawing/2014/main" id="{A484FC6A-40AE-C34E-9C4A-852A57731C21}"/>
                </a:ext>
              </a:extLst>
            </p:cNvPr>
            <p:cNvSpPr txBox="1"/>
            <p:nvPr userDrawn="1"/>
          </p:nvSpPr>
          <p:spPr>
            <a:xfrm>
              <a:off x="8206315" y="8332856"/>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Tree>
    <p:extLst>
      <p:ext uri="{BB962C8B-B14F-4D97-AF65-F5344CB8AC3E}">
        <p14:creationId xmlns:p14="http://schemas.microsoft.com/office/powerpoint/2010/main" val="3485628402"/>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ex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54" name="Text Placeholder 6">
            <a:extLst>
              <a:ext uri="{FF2B5EF4-FFF2-40B4-BE49-F238E27FC236}">
                <a16:creationId xmlns:a16="http://schemas.microsoft.com/office/drawing/2014/main" id="{ADB99532-164D-AB4E-B3EA-5D5727D00742}"/>
              </a:ext>
            </a:extLst>
          </p:cNvPr>
          <p:cNvSpPr>
            <a:spLocks noGrp="1"/>
          </p:cNvSpPr>
          <p:nvPr>
            <p:ph type="body" sz="quarter" idx="10" hasCustomPrompt="1"/>
          </p:nvPr>
        </p:nvSpPr>
        <p:spPr>
          <a:xfrm>
            <a:off x="574245" y="2019300"/>
            <a:ext cx="11038167" cy="3381756"/>
          </a:xfrm>
          <a:prstGeom prst="rect">
            <a:avLst/>
          </a:prstGeom>
        </p:spPr>
        <p:txBody>
          <a:bodyPr/>
          <a:lstStyle>
            <a:lvl1pPr marL="0" marR="0" indent="0" algn="l" defTabSz="457109" rtl="0" eaLnBrk="1" fontAlgn="auto" latinLnBrk="0" hangingPunct="1">
              <a:lnSpc>
                <a:spcPct val="100000"/>
              </a:lnSpc>
              <a:spcBef>
                <a:spcPts val="0"/>
              </a:spcBef>
              <a:spcAft>
                <a:spcPts val="0"/>
              </a:spcAft>
              <a:buClrTx/>
              <a:buSzTx/>
              <a:buFont typeface="Arial" panose="020B0604020202020204" pitchFamily="34" charset="0"/>
              <a:buNone/>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Body copy, 20-24pt</a:t>
            </a:r>
          </a:p>
          <a:p>
            <a:pPr lvl="0"/>
            <a:endParaRPr lang="en-US"/>
          </a:p>
        </p:txBody>
      </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Basic text</a:t>
            </a:r>
          </a:p>
        </p:txBody>
      </p:sp>
    </p:spTree>
    <p:extLst>
      <p:ext uri="{BB962C8B-B14F-4D97-AF65-F5344CB8AC3E}">
        <p14:creationId xmlns:p14="http://schemas.microsoft.com/office/powerpoint/2010/main" val="1503352146"/>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ntent Blank">
    <p:bg>
      <p:bgPr>
        <a:solidFill>
          <a:srgbClr val="F2F2F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2"/>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3"/>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54" name="Text Placeholder 6">
            <a:extLst>
              <a:ext uri="{FF2B5EF4-FFF2-40B4-BE49-F238E27FC236}">
                <a16:creationId xmlns:a16="http://schemas.microsoft.com/office/drawing/2014/main" id="{ADB99532-164D-AB4E-B3EA-5D5727D00742}"/>
              </a:ext>
            </a:extLst>
          </p:cNvPr>
          <p:cNvSpPr>
            <a:spLocks noGrp="1"/>
          </p:cNvSpPr>
          <p:nvPr>
            <p:ph type="body" sz="quarter" idx="10" hasCustomPrompt="1"/>
          </p:nvPr>
        </p:nvSpPr>
        <p:spPr>
          <a:xfrm>
            <a:off x="574245" y="2019300"/>
            <a:ext cx="11038167" cy="3381756"/>
          </a:xfrm>
          <a:prstGeom prst="rect">
            <a:avLst/>
          </a:prstGeom>
        </p:spPr>
        <p:txBody>
          <a:bodyPr/>
          <a:lstStyle>
            <a:lvl1pPr marL="0" marR="0" indent="0" algn="l" defTabSz="457109" rtl="0" eaLnBrk="1" fontAlgn="auto" latinLnBrk="0" hangingPunct="1">
              <a:lnSpc>
                <a:spcPct val="100000"/>
              </a:lnSpc>
              <a:spcBef>
                <a:spcPts val="0"/>
              </a:spcBef>
              <a:spcAft>
                <a:spcPts val="0"/>
              </a:spcAft>
              <a:buClrTx/>
              <a:buSzTx/>
              <a:buFont typeface="Arial" panose="020B0604020202020204" pitchFamily="34" charset="0"/>
              <a:buNone/>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Body copy, 20-24pt</a:t>
            </a:r>
          </a:p>
          <a:p>
            <a:pPr lvl="0"/>
            <a:endParaRPr lang="en-US"/>
          </a:p>
        </p:txBody>
      </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Basic text (no background)</a:t>
            </a:r>
          </a:p>
        </p:txBody>
      </p:sp>
    </p:spTree>
    <p:extLst>
      <p:ext uri="{BB962C8B-B14F-4D97-AF65-F5344CB8AC3E}">
        <p14:creationId xmlns:p14="http://schemas.microsoft.com/office/powerpoint/2010/main" val="745379114"/>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List</a:t>
            </a:r>
          </a:p>
        </p:txBody>
      </p:sp>
      <p:sp>
        <p:nvSpPr>
          <p:cNvPr id="50" name="Text Placeholder 6">
            <a:extLst>
              <a:ext uri="{FF2B5EF4-FFF2-40B4-BE49-F238E27FC236}">
                <a16:creationId xmlns:a16="http://schemas.microsoft.com/office/drawing/2014/main" id="{F02C43B8-DD0F-C048-9F6E-784256D487F9}"/>
              </a:ext>
            </a:extLst>
          </p:cNvPr>
          <p:cNvSpPr>
            <a:spLocks noGrp="1"/>
          </p:cNvSpPr>
          <p:nvPr>
            <p:ph type="body" sz="quarter" idx="10" hasCustomPrompt="1"/>
          </p:nvPr>
        </p:nvSpPr>
        <p:spPr>
          <a:xfrm>
            <a:off x="574245" y="2019300"/>
            <a:ext cx="11038167"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Bulleted list, 20-24pt</a:t>
            </a:r>
          </a:p>
          <a:p>
            <a:pPr lvl="0"/>
            <a:r>
              <a:rPr lang="en-US"/>
              <a:t>Bulleted list, 20-24pt</a:t>
            </a:r>
          </a:p>
          <a:p>
            <a:pPr lvl="0"/>
            <a:r>
              <a:rPr lang="en-US"/>
              <a:t>Bulleted list, 20-24pt</a:t>
            </a:r>
          </a:p>
          <a:p>
            <a:pPr lvl="0"/>
            <a:endParaRPr lang="en-US"/>
          </a:p>
        </p:txBody>
      </p:sp>
    </p:spTree>
    <p:extLst>
      <p:ext uri="{BB962C8B-B14F-4D97-AF65-F5344CB8AC3E}">
        <p14:creationId xmlns:p14="http://schemas.microsoft.com/office/powerpoint/2010/main" val="320823062"/>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mparison">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540715"/>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Comparison</a:t>
            </a:r>
          </a:p>
        </p:txBody>
      </p:sp>
      <p:sp>
        <p:nvSpPr>
          <p:cNvPr id="56" name="Text Placeholder 6">
            <a:extLst>
              <a:ext uri="{FF2B5EF4-FFF2-40B4-BE49-F238E27FC236}">
                <a16:creationId xmlns:a16="http://schemas.microsoft.com/office/drawing/2014/main" id="{B9BA9784-2126-1848-8E03-4E7CF943C78F}"/>
              </a:ext>
            </a:extLst>
          </p:cNvPr>
          <p:cNvSpPr>
            <a:spLocks noGrp="1"/>
          </p:cNvSpPr>
          <p:nvPr>
            <p:ph type="body" sz="quarter" idx="11" hasCustomPrompt="1"/>
          </p:nvPr>
        </p:nvSpPr>
        <p:spPr>
          <a:xfrm>
            <a:off x="594852" y="1929473"/>
            <a:ext cx="4884537" cy="424261"/>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2800" b="0" spc="0" baseline="0">
                <a:solidFill>
                  <a:srgbClr val="0478D4"/>
                </a:solidFill>
                <a:latin typeface="+mn-lt"/>
                <a:cs typeface="Segoe UI" panose="020B0502040204020203" pitchFamily="34" charset="0"/>
              </a:defRPr>
            </a:lvl1pPr>
          </a:lstStyle>
          <a:p>
            <a:r>
              <a:rPr lang="en-US" b="1">
                <a:solidFill>
                  <a:srgbClr val="0478D4"/>
                </a:solidFill>
              </a:rPr>
              <a:t>Title 1</a:t>
            </a:r>
          </a:p>
        </p:txBody>
      </p:sp>
      <p:sp>
        <p:nvSpPr>
          <p:cNvPr id="57" name="Text Placeholder 6">
            <a:extLst>
              <a:ext uri="{FF2B5EF4-FFF2-40B4-BE49-F238E27FC236}">
                <a16:creationId xmlns:a16="http://schemas.microsoft.com/office/drawing/2014/main" id="{329F1A02-E026-D042-A41E-F73797D633C7}"/>
              </a:ext>
            </a:extLst>
          </p:cNvPr>
          <p:cNvSpPr>
            <a:spLocks noGrp="1"/>
          </p:cNvSpPr>
          <p:nvPr>
            <p:ph type="body" sz="quarter" idx="10" hasCustomPrompt="1"/>
          </p:nvPr>
        </p:nvSpPr>
        <p:spPr>
          <a:xfrm>
            <a:off x="599622" y="2602607"/>
            <a:ext cx="4879768"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Detail 1, 20-24pt</a:t>
            </a:r>
          </a:p>
          <a:p>
            <a:pPr lvl="0"/>
            <a:r>
              <a:rPr lang="en-US"/>
              <a:t>Detail 2, 20-24pt</a:t>
            </a:r>
          </a:p>
          <a:p>
            <a:pPr lvl="0"/>
            <a:r>
              <a:rPr lang="en-US"/>
              <a:t>Detail 3, 20-24pt</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t>Detail 4, 20-24pt</a:t>
            </a:r>
          </a:p>
          <a:p>
            <a:pPr lvl="0"/>
            <a:endParaRPr lang="en-US"/>
          </a:p>
        </p:txBody>
      </p:sp>
      <p:sp>
        <p:nvSpPr>
          <p:cNvPr id="58" name="Text Placeholder 6">
            <a:extLst>
              <a:ext uri="{FF2B5EF4-FFF2-40B4-BE49-F238E27FC236}">
                <a16:creationId xmlns:a16="http://schemas.microsoft.com/office/drawing/2014/main" id="{34192514-DB65-A841-ACF2-B1B1EF984D6E}"/>
              </a:ext>
            </a:extLst>
          </p:cNvPr>
          <p:cNvSpPr>
            <a:spLocks noGrp="1"/>
          </p:cNvSpPr>
          <p:nvPr>
            <p:ph type="body" sz="quarter" idx="12" hasCustomPrompt="1"/>
          </p:nvPr>
        </p:nvSpPr>
        <p:spPr>
          <a:xfrm>
            <a:off x="6626162" y="1929473"/>
            <a:ext cx="4884537" cy="424261"/>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2800" b="0" spc="0" baseline="0">
                <a:solidFill>
                  <a:srgbClr val="0478D4"/>
                </a:solidFill>
                <a:latin typeface="+mn-lt"/>
                <a:cs typeface="Segoe UI" panose="020B0502040204020203" pitchFamily="34" charset="0"/>
              </a:defRPr>
            </a:lvl1pPr>
          </a:lstStyle>
          <a:p>
            <a:r>
              <a:rPr lang="en-US" b="1">
                <a:solidFill>
                  <a:srgbClr val="0478D4"/>
                </a:solidFill>
              </a:rPr>
              <a:t>Title 2</a:t>
            </a:r>
          </a:p>
        </p:txBody>
      </p:sp>
      <p:sp>
        <p:nvSpPr>
          <p:cNvPr id="59" name="Text Placeholder 6">
            <a:extLst>
              <a:ext uri="{FF2B5EF4-FFF2-40B4-BE49-F238E27FC236}">
                <a16:creationId xmlns:a16="http://schemas.microsoft.com/office/drawing/2014/main" id="{6E1033CB-5C19-6745-9098-766E25355ED0}"/>
              </a:ext>
            </a:extLst>
          </p:cNvPr>
          <p:cNvSpPr>
            <a:spLocks noGrp="1"/>
          </p:cNvSpPr>
          <p:nvPr>
            <p:ph type="body" sz="quarter" idx="13" hasCustomPrompt="1"/>
          </p:nvPr>
        </p:nvSpPr>
        <p:spPr>
          <a:xfrm>
            <a:off x="6630931" y="2602607"/>
            <a:ext cx="4879768"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Detail 1, 20-24pt</a:t>
            </a:r>
          </a:p>
          <a:p>
            <a:pPr lvl="0"/>
            <a:r>
              <a:rPr lang="en-US"/>
              <a:t>Detail 2, 20-24pt</a:t>
            </a:r>
          </a:p>
          <a:p>
            <a:pPr lvl="0"/>
            <a:r>
              <a:rPr lang="en-US"/>
              <a:t>Detail 3, 20-24pt</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t>Detail 4, 20-24pt</a:t>
            </a:r>
          </a:p>
          <a:p>
            <a:pPr lvl="0"/>
            <a:endParaRPr lang="en-US"/>
          </a:p>
        </p:txBody>
      </p:sp>
      <p:cxnSp>
        <p:nvCxnSpPr>
          <p:cNvPr id="19" name="Straight Connector 18">
            <a:extLst>
              <a:ext uri="{FF2B5EF4-FFF2-40B4-BE49-F238E27FC236}">
                <a16:creationId xmlns:a16="http://schemas.microsoft.com/office/drawing/2014/main" id="{B3F672C9-0DB5-2942-B42D-AA5E1193F82E}"/>
              </a:ext>
            </a:extLst>
          </p:cNvPr>
          <p:cNvCxnSpPr/>
          <p:nvPr userDrawn="1"/>
        </p:nvCxnSpPr>
        <p:spPr>
          <a:xfrm>
            <a:off x="5742450" y="1929473"/>
            <a:ext cx="0" cy="4016807"/>
          </a:xfrm>
          <a:prstGeom prst="line">
            <a:avLst/>
          </a:prstGeom>
          <a:noFill/>
          <a:ln w="12700" cap="flat">
            <a:solidFill>
              <a:srgbClr val="0478D4"/>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63714140"/>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Image Left, List Righ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540715"/>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Image on the left, list on the right, 28pt </a:t>
            </a:r>
          </a:p>
        </p:txBody>
      </p:sp>
      <p:sp>
        <p:nvSpPr>
          <p:cNvPr id="59" name="Text Placeholder 6">
            <a:extLst>
              <a:ext uri="{FF2B5EF4-FFF2-40B4-BE49-F238E27FC236}">
                <a16:creationId xmlns:a16="http://schemas.microsoft.com/office/drawing/2014/main" id="{6E1033CB-5C19-6745-9098-766E25355ED0}"/>
              </a:ext>
            </a:extLst>
          </p:cNvPr>
          <p:cNvSpPr>
            <a:spLocks noGrp="1"/>
          </p:cNvSpPr>
          <p:nvPr>
            <p:ph type="body" sz="quarter" idx="13" hasCustomPrompt="1"/>
          </p:nvPr>
        </p:nvSpPr>
        <p:spPr>
          <a:xfrm>
            <a:off x="4466995" y="1929472"/>
            <a:ext cx="7145414" cy="3867478"/>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3200" spc="0" baseline="0">
                <a:solidFill>
                  <a:srgbClr val="2F2F2F"/>
                </a:solidFill>
                <a:latin typeface="Segoe UI" panose="020B0502040204020203" pitchFamily="34" charset="0"/>
                <a:cs typeface="Segoe UI" panose="020B0502040204020203" pitchFamily="34" charset="0"/>
              </a:defRPr>
            </a:lvl1pPr>
          </a:lstStyle>
          <a:p>
            <a:pPr lvl="0"/>
            <a:r>
              <a:rPr lang="en-US"/>
              <a:t>Detail, 32pt</a:t>
            </a:r>
          </a:p>
          <a:p>
            <a:pPr lvl="0"/>
            <a:r>
              <a:rPr lang="en-US"/>
              <a:t>Detail, 32pt</a:t>
            </a:r>
          </a:p>
          <a:p>
            <a:pPr lvl="0"/>
            <a:r>
              <a:rPr lang="en-US"/>
              <a:t>Detail, 32pt</a:t>
            </a:r>
          </a:p>
        </p:txBody>
      </p:sp>
      <p:sp>
        <p:nvSpPr>
          <p:cNvPr id="52" name="Picture Placeholder 2" descr="Add alt text to all images">
            <a:extLst>
              <a:ext uri="{FF2B5EF4-FFF2-40B4-BE49-F238E27FC236}">
                <a16:creationId xmlns:a16="http://schemas.microsoft.com/office/drawing/2014/main" id="{4C137356-5022-5D4A-9491-CF4D7809CE3D}"/>
              </a:ext>
            </a:extLst>
          </p:cNvPr>
          <p:cNvSpPr>
            <a:spLocks noGrp="1"/>
          </p:cNvSpPr>
          <p:nvPr>
            <p:ph type="pic" sz="quarter" idx="14" hasCustomPrompt="1"/>
          </p:nvPr>
        </p:nvSpPr>
        <p:spPr>
          <a:xfrm>
            <a:off x="588415" y="1904327"/>
            <a:ext cx="3070138" cy="3926816"/>
          </a:xfrm>
          <a:prstGeom prst="rect">
            <a:avLst/>
          </a:prstGeom>
        </p:spPr>
        <p:txBody>
          <a:bodyPr/>
          <a:lstStyle>
            <a:lvl1pPr algn="ctr">
              <a:buNone/>
              <a:defRPr sz="3200" spc="0">
                <a:solidFill>
                  <a:schemeClr val="bg2"/>
                </a:solidFill>
              </a:defRPr>
            </a:lvl1pPr>
          </a:lstStyle>
          <a:p>
            <a:r>
              <a:rPr lang="en-US" dirty="0"/>
              <a:t>Add picture</a:t>
            </a:r>
          </a:p>
        </p:txBody>
      </p:sp>
    </p:spTree>
    <p:extLst>
      <p:ext uri="{BB962C8B-B14F-4D97-AF65-F5344CB8AC3E}">
        <p14:creationId xmlns:p14="http://schemas.microsoft.com/office/powerpoint/2010/main" val="2327633885"/>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List Left, Image Righ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540715"/>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List on the left, image on the right</a:t>
            </a:r>
          </a:p>
        </p:txBody>
      </p:sp>
      <p:sp>
        <p:nvSpPr>
          <p:cNvPr id="59" name="Text Placeholder 6">
            <a:extLst>
              <a:ext uri="{FF2B5EF4-FFF2-40B4-BE49-F238E27FC236}">
                <a16:creationId xmlns:a16="http://schemas.microsoft.com/office/drawing/2014/main" id="{6E1033CB-5C19-6745-9098-766E25355ED0}"/>
              </a:ext>
            </a:extLst>
          </p:cNvPr>
          <p:cNvSpPr>
            <a:spLocks noGrp="1"/>
          </p:cNvSpPr>
          <p:nvPr>
            <p:ph type="body" sz="quarter" idx="13" hasCustomPrompt="1"/>
          </p:nvPr>
        </p:nvSpPr>
        <p:spPr>
          <a:xfrm>
            <a:off x="588415" y="1929472"/>
            <a:ext cx="6755589" cy="3867478"/>
          </a:xfrm>
          <a:prstGeom prst="rect">
            <a:avLst/>
          </a:prstGeom>
        </p:spPr>
        <p:txBody>
          <a:bodyPr/>
          <a:lstStyle>
            <a:lvl1pPr marL="342900" marR="0" indent="-342900" algn="r" defTabSz="457109" rtl="0" eaLnBrk="1" fontAlgn="auto" latinLnBrk="0" hangingPunct="1">
              <a:lnSpc>
                <a:spcPct val="100000"/>
              </a:lnSpc>
              <a:spcBef>
                <a:spcPts val="600"/>
              </a:spcBef>
              <a:spcAft>
                <a:spcPts val="600"/>
              </a:spcAft>
              <a:buClrTx/>
              <a:buSzTx/>
              <a:buFont typeface="Arial" panose="020B0604020202020204" pitchFamily="34" charset="0"/>
              <a:buNone/>
              <a:tabLst/>
              <a:defRPr sz="3200" spc="0" baseline="0">
                <a:solidFill>
                  <a:srgbClr val="2F2F2F"/>
                </a:solidFill>
                <a:latin typeface="Segoe UI" panose="020B0502040204020203" pitchFamily="34" charset="0"/>
                <a:cs typeface="Segoe UI" panose="020B0502040204020203" pitchFamily="34" charset="0"/>
              </a:defRPr>
            </a:lvl1pPr>
          </a:lstStyle>
          <a:p>
            <a:pPr lvl="0"/>
            <a:r>
              <a:rPr lang="en-US"/>
              <a:t>Detail, 32pt</a:t>
            </a:r>
          </a:p>
          <a:p>
            <a:pPr lvl="0"/>
            <a:r>
              <a:rPr lang="en-US"/>
              <a:t>Detail, 32pt</a:t>
            </a:r>
          </a:p>
          <a:p>
            <a:pPr lvl="0"/>
            <a:r>
              <a:rPr lang="en-US"/>
              <a:t>Detail, 32pt</a:t>
            </a:r>
          </a:p>
        </p:txBody>
      </p:sp>
      <p:sp>
        <p:nvSpPr>
          <p:cNvPr id="3" name="Picture Placeholder 2">
            <a:extLst>
              <a:ext uri="{FF2B5EF4-FFF2-40B4-BE49-F238E27FC236}">
                <a16:creationId xmlns:a16="http://schemas.microsoft.com/office/drawing/2014/main" id="{90521DD1-C3DF-A749-8763-9CC63EFC5880}"/>
              </a:ext>
            </a:extLst>
          </p:cNvPr>
          <p:cNvSpPr>
            <a:spLocks noGrp="1"/>
          </p:cNvSpPr>
          <p:nvPr>
            <p:ph type="pic" sz="quarter" idx="14" hasCustomPrompt="1"/>
          </p:nvPr>
        </p:nvSpPr>
        <p:spPr>
          <a:xfrm>
            <a:off x="8506680" y="1904327"/>
            <a:ext cx="3070138" cy="3926816"/>
          </a:xfrm>
          <a:prstGeom prst="rect">
            <a:avLst/>
          </a:prstGeom>
        </p:spPr>
        <p:txBody>
          <a:bodyPr/>
          <a:lstStyle>
            <a:lvl1pPr algn="ctr">
              <a:buNone/>
              <a:defRPr sz="3200" spc="0">
                <a:solidFill>
                  <a:schemeClr val="bg2"/>
                </a:solidFill>
              </a:defRPr>
            </a:lvl1pPr>
          </a:lstStyle>
          <a:p>
            <a:r>
              <a:rPr lang="en-US" dirty="0"/>
              <a:t>Add picture</a:t>
            </a:r>
          </a:p>
        </p:txBody>
      </p:sp>
    </p:spTree>
    <p:extLst>
      <p:ext uri="{BB962C8B-B14F-4D97-AF65-F5344CB8AC3E}">
        <p14:creationId xmlns:p14="http://schemas.microsoft.com/office/powerpoint/2010/main" val="2824877095"/>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bject 12">
            <a:extLst>
              <a:ext uri="{FF2B5EF4-FFF2-40B4-BE49-F238E27FC236}">
                <a16:creationId xmlns:a16="http://schemas.microsoft.com/office/drawing/2014/main" id="{17F9A7BF-5BF6-6447-B55B-7AEA8903217D}"/>
              </a:ext>
            </a:extLst>
          </p:cNvPr>
          <p:cNvSpPr txBox="1"/>
          <p:nvPr userDrawn="1"/>
        </p:nvSpPr>
        <p:spPr>
          <a:xfrm>
            <a:off x="8551223" y="4552295"/>
            <a:ext cx="3950893" cy="1143350"/>
          </a:xfrm>
          <a:prstGeom prst="rect">
            <a:avLst/>
          </a:prstGeom>
        </p:spPr>
        <p:txBody>
          <a:bodyPr vert="horz" wrap="square" lIns="0" tIns="155177" rIns="0" bIns="0" rtlCol="0">
            <a:spAutoFit/>
          </a:bodyPr>
          <a:lstStyle/>
          <a:p>
            <a:pPr marL="9519" marR="3808">
              <a:lnSpc>
                <a:spcPts val="8867"/>
              </a:lnSpc>
              <a:spcBef>
                <a:spcPts val="1222"/>
              </a:spcBef>
            </a:pPr>
            <a:r>
              <a:rPr lang="en-US" sz="4498" b="1" spc="-26" dirty="0">
                <a:solidFill>
                  <a:srgbClr val="2F2E2F"/>
                </a:solidFill>
                <a:latin typeface="Segoe UI"/>
                <a:cs typeface="Segoe UI"/>
              </a:rPr>
              <a:t>Thank you</a:t>
            </a:r>
            <a:endParaRPr sz="4498" dirty="0">
              <a:solidFill>
                <a:srgbClr val="2F2E2F"/>
              </a:solidFill>
              <a:latin typeface="Segoe UI"/>
              <a:cs typeface="Segoe UI"/>
            </a:endParaRPr>
          </a:p>
        </p:txBody>
      </p:sp>
      <p:sp>
        <p:nvSpPr>
          <p:cNvPr id="6" name="Text Placeholder 4">
            <a:extLst>
              <a:ext uri="{FF2B5EF4-FFF2-40B4-BE49-F238E27FC236}">
                <a16:creationId xmlns:a16="http://schemas.microsoft.com/office/drawing/2014/main" id="{FB4B2E72-FA35-F948-8644-2D3A788C1A1F}"/>
              </a:ext>
            </a:extLst>
          </p:cNvPr>
          <p:cNvSpPr>
            <a:spLocks noGrp="1"/>
          </p:cNvSpPr>
          <p:nvPr>
            <p:ph type="body" sz="quarter" idx="12" hasCustomPrompt="1"/>
          </p:nvPr>
        </p:nvSpPr>
        <p:spPr>
          <a:xfrm>
            <a:off x="632327" y="6280486"/>
            <a:ext cx="4164583" cy="197683"/>
          </a:xfrm>
          <a:prstGeom prst="rect">
            <a:avLst/>
          </a:prstGeom>
          <a:noFill/>
        </p:spPr>
        <p:txBody>
          <a:bodyPr wrap="square" lIns="0" tIns="0" rIns="0" bIns="0">
            <a:spAutoFit/>
          </a:bodyPr>
          <a:lstStyle>
            <a:lvl1pPr marL="0" indent="0">
              <a:spcBef>
                <a:spcPts val="0"/>
              </a:spcBef>
              <a:buNone/>
              <a:defRPr sz="1799" spc="0" baseline="0">
                <a:solidFill>
                  <a:srgbClr val="0478D4"/>
                </a:solidFill>
                <a:latin typeface="+mn-lt"/>
                <a:cs typeface="Segoe UI" panose="020B0502040204020203" pitchFamily="34" charset="0"/>
              </a:defRPr>
            </a:lvl1pPr>
          </a:lstStyle>
          <a:p>
            <a:pPr lvl="0"/>
            <a:r>
              <a:rPr lang="en-US" err="1"/>
              <a:t>Microsoft.com</a:t>
            </a:r>
            <a:r>
              <a:rPr lang="en-US"/>
              <a:t>/Learn</a:t>
            </a:r>
          </a:p>
        </p:txBody>
      </p:sp>
    </p:spTree>
    <p:extLst>
      <p:ext uri="{BB962C8B-B14F-4D97-AF65-F5344CB8AC3E}">
        <p14:creationId xmlns:p14="http://schemas.microsoft.com/office/powerpoint/2010/main" val="3854227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pecial Section Divider">
    <p:bg>
      <p:bgPr>
        <a:solidFill>
          <a:srgbClr val="F2F2F2"/>
        </a:solidFill>
        <a:effectLst/>
      </p:bgPr>
    </p:bg>
    <p:spTree>
      <p:nvGrpSpPr>
        <p:cNvPr id="1" name=""/>
        <p:cNvGrpSpPr/>
        <p:nvPr/>
      </p:nvGrpSpPr>
      <p:grpSpPr>
        <a:xfrm>
          <a:off x="0" y="0"/>
          <a:ext cx="0" cy="0"/>
          <a:chOff x="0" y="0"/>
          <a:chExt cx="0" cy="0"/>
        </a:xfrm>
      </p:grpSpPr>
      <p:pic>
        <p:nvPicPr>
          <p:cNvPr id="7" name="Image" descr="Image">
            <a:extLst>
              <a:ext uri="{FF2B5EF4-FFF2-40B4-BE49-F238E27FC236}">
                <a16:creationId xmlns:a16="http://schemas.microsoft.com/office/drawing/2014/main" id="{23E8EA90-A74B-1644-8AAF-65FE0006F75A}"/>
              </a:ext>
            </a:extLst>
          </p:cNvPr>
          <p:cNvPicPr>
            <a:picLocks noChangeAspect="1"/>
          </p:cNvPicPr>
          <p:nvPr userDrawn="1"/>
        </p:nvPicPr>
        <p:blipFill>
          <a:blip r:embed="rId2"/>
          <a:stretch>
            <a:fillRect/>
          </a:stretch>
        </p:blipFill>
        <p:spPr>
          <a:xfrm>
            <a:off x="2812923" y="0"/>
            <a:ext cx="9379077" cy="6227998"/>
          </a:xfrm>
          <a:prstGeom prst="rect">
            <a:avLst/>
          </a:prstGeom>
          <a:ln w="12700">
            <a:miter lim="400000"/>
          </a:ln>
        </p:spPr>
      </p:pic>
      <p:sp>
        <p:nvSpPr>
          <p:cNvPr id="8" name="Rounded Rectangle">
            <a:extLst>
              <a:ext uri="{FF2B5EF4-FFF2-40B4-BE49-F238E27FC236}">
                <a16:creationId xmlns:a16="http://schemas.microsoft.com/office/drawing/2014/main" id="{D977F431-0689-8C41-B7A7-3F422DA3B700}"/>
              </a:ext>
            </a:extLst>
          </p:cNvPr>
          <p:cNvSpPr/>
          <p:nvPr userDrawn="1"/>
        </p:nvSpPr>
        <p:spPr>
          <a:xfrm>
            <a:off x="1408021" y="1082401"/>
            <a:ext cx="9375960" cy="4693198"/>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dirty="0"/>
          </a:p>
        </p:txBody>
      </p:sp>
      <p:pic>
        <p:nvPicPr>
          <p:cNvPr id="9" name="Image" descr="Image">
            <a:extLst>
              <a:ext uri="{FF2B5EF4-FFF2-40B4-BE49-F238E27FC236}">
                <a16:creationId xmlns:a16="http://schemas.microsoft.com/office/drawing/2014/main" id="{4DA96CE1-B3E4-7D4F-BE51-C00D0B1BEBFE}"/>
              </a:ext>
            </a:extLst>
          </p:cNvPr>
          <p:cNvPicPr>
            <a:picLocks noChangeAspect="1"/>
          </p:cNvPicPr>
          <p:nvPr userDrawn="1"/>
        </p:nvPicPr>
        <p:blipFill>
          <a:blip r:embed="rId3"/>
          <a:stretch>
            <a:fillRect/>
          </a:stretch>
        </p:blipFill>
        <p:spPr>
          <a:xfrm>
            <a:off x="8047" y="8948"/>
            <a:ext cx="12192000" cy="6858000"/>
          </a:xfrm>
          <a:prstGeom prst="rect">
            <a:avLst/>
          </a:prstGeom>
          <a:ln w="12700">
            <a:miter lim="400000"/>
          </a:ln>
        </p:spPr>
      </p:pic>
      <p:sp>
        <p:nvSpPr>
          <p:cNvPr id="5" name="Title 1">
            <a:extLst>
              <a:ext uri="{FF2B5EF4-FFF2-40B4-BE49-F238E27FC236}">
                <a16:creationId xmlns:a16="http://schemas.microsoft.com/office/drawing/2014/main" id="{7FEDD2F8-AEE0-8D4B-8642-3DF4E1390824}"/>
              </a:ext>
            </a:extLst>
          </p:cNvPr>
          <p:cNvSpPr>
            <a:spLocks noGrp="1"/>
          </p:cNvSpPr>
          <p:nvPr>
            <p:ph type="title" hasCustomPrompt="1"/>
          </p:nvPr>
        </p:nvSpPr>
        <p:spPr>
          <a:xfrm>
            <a:off x="2545781" y="2666823"/>
            <a:ext cx="7127680" cy="553998"/>
          </a:xfrm>
          <a:prstGeom prst="rect">
            <a:avLst/>
          </a:prstGeom>
        </p:spPr>
        <p:txBody>
          <a:bodyPr wrap="square" lIns="0" tIns="0" rIns="0" bIns="0">
            <a:noAutofit/>
          </a:bodyPr>
          <a:lstStyle>
            <a:lvl1pPr marL="4571">
              <a:lnSpc>
                <a:spcPct val="100000"/>
              </a:lnSpc>
              <a:defRPr sz="3600" b="1" i="0" spc="-50" baseline="0">
                <a:solidFill>
                  <a:srgbClr val="243A5E"/>
                </a:solidFill>
                <a:latin typeface="Segoe UI Semibold" panose="020B0502040204020203" pitchFamily="34" charset="0"/>
                <a:cs typeface="Segoe UI Semibold" panose="020B0502040204020203" pitchFamily="34" charset="0"/>
              </a:defRPr>
            </a:lvl1pPr>
          </a:lstStyle>
          <a:p>
            <a:r>
              <a:rPr lang="en-US"/>
              <a:t>Presentation title, 36pt</a:t>
            </a:r>
          </a:p>
        </p:txBody>
      </p:sp>
      <p:sp>
        <p:nvSpPr>
          <p:cNvPr id="6" name="Subtitle 2">
            <a:extLst>
              <a:ext uri="{FF2B5EF4-FFF2-40B4-BE49-F238E27FC236}">
                <a16:creationId xmlns:a16="http://schemas.microsoft.com/office/drawing/2014/main" id="{9E0105FF-A462-154A-9AEE-AD7318DF04E2}"/>
              </a:ext>
            </a:extLst>
          </p:cNvPr>
          <p:cNvSpPr>
            <a:spLocks noGrp="1"/>
          </p:cNvSpPr>
          <p:nvPr>
            <p:ph type="subTitle" idx="1" hasCustomPrompt="1"/>
          </p:nvPr>
        </p:nvSpPr>
        <p:spPr>
          <a:xfrm>
            <a:off x="2541820" y="2012658"/>
            <a:ext cx="7131642" cy="338554"/>
          </a:xfrm>
          <a:prstGeom prst="rect">
            <a:avLst/>
          </a:prstGeom>
        </p:spPr>
        <p:txBody>
          <a:bodyPr wrap="square" lIns="0" tIns="0" rIns="0" bIns="0">
            <a:spAutoFit/>
          </a:bodyPr>
          <a:lstStyle>
            <a:lvl1pPr marL="0" indent="0" algn="l">
              <a:lnSpc>
                <a:spcPct val="100000"/>
              </a:lnSpc>
              <a:spcBef>
                <a:spcPts val="0"/>
              </a:spcBef>
              <a:buNone/>
              <a:defRPr sz="2200" cap="all" spc="280" baseline="0">
                <a:solidFill>
                  <a:srgbClr val="0078D4"/>
                </a:solidFill>
                <a:latin typeface="Segoe UI" panose="020B0502040204020203" pitchFamily="34" charset="0"/>
                <a:cs typeface="Segoe UI" panose="020B0502040204020203" pitchFamily="34" charset="0"/>
              </a:defRPr>
            </a:lvl1pPr>
            <a:lvl2pPr marL="228554" indent="0" algn="ctr">
              <a:buNone/>
              <a:defRPr sz="1000"/>
            </a:lvl2pPr>
            <a:lvl3pPr marL="457109" indent="0" algn="ctr">
              <a:buNone/>
              <a:defRPr sz="900"/>
            </a:lvl3pPr>
            <a:lvl4pPr marL="685663" indent="0" algn="ctr">
              <a:buNone/>
              <a:defRPr sz="800"/>
            </a:lvl4pPr>
            <a:lvl5pPr marL="914217" indent="0" algn="ctr">
              <a:buNone/>
              <a:defRPr sz="800"/>
            </a:lvl5pPr>
            <a:lvl6pPr marL="1142771" indent="0" algn="ctr">
              <a:buNone/>
              <a:defRPr sz="800"/>
            </a:lvl6pPr>
            <a:lvl7pPr marL="1371326" indent="0" algn="ctr">
              <a:buNone/>
              <a:defRPr sz="800"/>
            </a:lvl7pPr>
            <a:lvl8pPr marL="1599880" indent="0" algn="ctr">
              <a:buNone/>
              <a:defRPr sz="800"/>
            </a:lvl8pPr>
            <a:lvl9pPr marL="1828434" indent="0" algn="ctr">
              <a:buNone/>
              <a:defRPr sz="800"/>
            </a:lvl9pPr>
          </a:lstStyle>
          <a:p>
            <a:pPr lvl="0"/>
            <a:r>
              <a:rPr lang="en-US"/>
              <a:t>Speaker name or subtitle, 22pt</a:t>
            </a:r>
          </a:p>
        </p:txBody>
      </p:sp>
      <p:sp>
        <p:nvSpPr>
          <p:cNvPr id="10" name="Text Placeholder 9">
            <a:extLst>
              <a:ext uri="{FF2B5EF4-FFF2-40B4-BE49-F238E27FC236}">
                <a16:creationId xmlns:a16="http://schemas.microsoft.com/office/drawing/2014/main" id="{408D70BC-3E91-4744-93D8-5A1B55811711}"/>
              </a:ext>
            </a:extLst>
          </p:cNvPr>
          <p:cNvSpPr>
            <a:spLocks noGrp="1"/>
          </p:cNvSpPr>
          <p:nvPr>
            <p:ph type="body" sz="quarter" idx="10" hasCustomPrompt="1"/>
          </p:nvPr>
        </p:nvSpPr>
        <p:spPr>
          <a:xfrm>
            <a:off x="2545782" y="3536433"/>
            <a:ext cx="7127679" cy="1454023"/>
          </a:xfrm>
          <a:prstGeom prst="rect">
            <a:avLst/>
          </a:prstGeom>
        </p:spPr>
        <p:txBody>
          <a:bodyPr lIns="0" tIns="0" rIns="0" bIns="0">
            <a:normAutofit/>
          </a:bodyPr>
          <a:lstStyle>
            <a:lvl1pPr marL="0" indent="0">
              <a:buNone/>
              <a:defRPr sz="2000" b="0" i="0" spc="0">
                <a:solidFill>
                  <a:srgbClr val="2F2F2F"/>
                </a:solidFill>
                <a:latin typeface="Segoe UI" panose="020B0502040204020203" pitchFamily="34" charset="0"/>
                <a:cs typeface="Segoe UI" panose="020B0502040204020203" pitchFamily="34" charset="0"/>
              </a:defRPr>
            </a:lvl1pPr>
          </a:lstStyle>
          <a:p>
            <a:pPr lvl="0"/>
            <a:r>
              <a:rPr lang="en-US"/>
              <a:t>Body copy, 20pt</a:t>
            </a:r>
          </a:p>
        </p:txBody>
      </p:sp>
      <p:grpSp>
        <p:nvGrpSpPr>
          <p:cNvPr id="11" name="Group 10">
            <a:extLst>
              <a:ext uri="{FF2B5EF4-FFF2-40B4-BE49-F238E27FC236}">
                <a16:creationId xmlns:a16="http://schemas.microsoft.com/office/drawing/2014/main" id="{B9884A09-66B7-CF4C-9E8A-7359F25D6FE7}"/>
              </a:ext>
            </a:extLst>
          </p:cNvPr>
          <p:cNvGrpSpPr/>
          <p:nvPr userDrawn="1"/>
        </p:nvGrpSpPr>
        <p:grpSpPr>
          <a:xfrm rot="5400000">
            <a:off x="10128268" y="2370357"/>
            <a:ext cx="6748141" cy="2227148"/>
            <a:chOff x="8206313" y="6182284"/>
            <a:chExt cx="12824005" cy="4231313"/>
          </a:xfrm>
        </p:grpSpPr>
        <p:pic>
          <p:nvPicPr>
            <p:cNvPr id="12" name="Image" descr="Image">
              <a:extLst>
                <a:ext uri="{FF2B5EF4-FFF2-40B4-BE49-F238E27FC236}">
                  <a16:creationId xmlns:a16="http://schemas.microsoft.com/office/drawing/2014/main" id="{BFD6579F-2E0B-AC4E-B3CF-F8E77C54053E}"/>
                </a:ext>
              </a:extLst>
            </p:cNvPr>
            <p:cNvPicPr>
              <a:picLocks noChangeAspect="1"/>
            </p:cNvPicPr>
            <p:nvPr userDrawn="1"/>
          </p:nvPicPr>
          <p:blipFill>
            <a:blip r:embed="rId4"/>
            <a:srcRect b="20208"/>
            <a:stretch>
              <a:fillRect/>
            </a:stretch>
          </p:blipFill>
          <p:spPr>
            <a:xfrm>
              <a:off x="9825738" y="6285642"/>
              <a:ext cx="11204580" cy="2819606"/>
            </a:xfrm>
            <a:prstGeom prst="rect">
              <a:avLst/>
            </a:prstGeom>
            <a:ln w="12700">
              <a:miter lim="400000"/>
            </a:ln>
          </p:spPr>
        </p:pic>
        <p:sp>
          <p:nvSpPr>
            <p:cNvPr id="13" name="R134 G97 B197…">
              <a:extLst>
                <a:ext uri="{FF2B5EF4-FFF2-40B4-BE49-F238E27FC236}">
                  <a16:creationId xmlns:a16="http://schemas.microsoft.com/office/drawing/2014/main" id="{C1FB9FD0-9348-D44A-B22B-BA9C683ED97E}"/>
                </a:ext>
              </a:extLst>
            </p:cNvPr>
            <p:cNvSpPr txBox="1"/>
            <p:nvPr userDrawn="1"/>
          </p:nvSpPr>
          <p:spPr>
            <a:xfrm>
              <a:off x="1002816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R134 G97 B197</a:t>
              </a:r>
            </a:p>
          </p:txBody>
        </p:sp>
        <p:sp>
          <p:nvSpPr>
            <p:cNvPr id="14" name="R59 G46 B88…">
              <a:extLst>
                <a:ext uri="{FF2B5EF4-FFF2-40B4-BE49-F238E27FC236}">
                  <a16:creationId xmlns:a16="http://schemas.microsoft.com/office/drawing/2014/main" id="{F8BE03AA-34DA-4049-B449-11A0EE1852CE}"/>
                </a:ext>
              </a:extLst>
            </p:cNvPr>
            <p:cNvSpPr txBox="1"/>
            <p:nvPr userDrawn="1"/>
          </p:nvSpPr>
          <p:spPr>
            <a:xfrm>
              <a:off x="11822346"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R59 G46 B88</a:t>
              </a:r>
            </a:p>
          </p:txBody>
        </p:sp>
        <p:sp>
          <p:nvSpPr>
            <p:cNvPr id="15" name="R213 G157 B255…">
              <a:extLst>
                <a:ext uri="{FF2B5EF4-FFF2-40B4-BE49-F238E27FC236}">
                  <a16:creationId xmlns:a16="http://schemas.microsoft.com/office/drawing/2014/main" id="{2B0C9B98-814E-2F4A-8F45-17752BEDEFFE}"/>
                </a:ext>
              </a:extLst>
            </p:cNvPr>
            <p:cNvSpPr txBox="1"/>
            <p:nvPr userDrawn="1"/>
          </p:nvSpPr>
          <p:spPr>
            <a:xfrm>
              <a:off x="10028161"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6" name="R161 G133 B210…">
              <a:extLst>
                <a:ext uri="{FF2B5EF4-FFF2-40B4-BE49-F238E27FC236}">
                  <a16:creationId xmlns:a16="http://schemas.microsoft.com/office/drawing/2014/main" id="{7B698C4F-5365-EA49-9E8E-37D03F323454}"/>
                </a:ext>
              </a:extLst>
            </p:cNvPr>
            <p:cNvSpPr txBox="1"/>
            <p:nvPr userDrawn="1"/>
          </p:nvSpPr>
          <p:spPr>
            <a:xfrm>
              <a:off x="11822346"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R161 G133 B210</a:t>
              </a:r>
            </a:p>
          </p:txBody>
        </p:sp>
        <p:sp>
          <p:nvSpPr>
            <p:cNvPr id="17" name="R0 G120 B212…">
              <a:extLst>
                <a:ext uri="{FF2B5EF4-FFF2-40B4-BE49-F238E27FC236}">
                  <a16:creationId xmlns:a16="http://schemas.microsoft.com/office/drawing/2014/main" id="{FD35F576-63A9-D94A-9E52-E9846D10E673}"/>
                </a:ext>
              </a:extLst>
            </p:cNvPr>
            <p:cNvSpPr txBox="1"/>
            <p:nvPr userDrawn="1"/>
          </p:nvSpPr>
          <p:spPr>
            <a:xfrm>
              <a:off x="138827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G120 B212 </a:t>
              </a:r>
            </a:p>
          </p:txBody>
        </p:sp>
        <p:sp>
          <p:nvSpPr>
            <p:cNvPr id="18" name="R36 G58 B94…">
              <a:extLst>
                <a:ext uri="{FF2B5EF4-FFF2-40B4-BE49-F238E27FC236}">
                  <a16:creationId xmlns:a16="http://schemas.microsoft.com/office/drawing/2014/main" id="{75AD73AB-A303-AB4D-BE93-3CC19BEE95EE}"/>
                </a:ext>
              </a:extLst>
            </p:cNvPr>
            <p:cNvSpPr txBox="1"/>
            <p:nvPr userDrawn="1"/>
          </p:nvSpPr>
          <p:spPr>
            <a:xfrm>
              <a:off x="156769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20" name="R80 G230 B255…">
              <a:extLst>
                <a:ext uri="{FF2B5EF4-FFF2-40B4-BE49-F238E27FC236}">
                  <a16:creationId xmlns:a16="http://schemas.microsoft.com/office/drawing/2014/main" id="{73A6DAC9-3DF7-1247-B432-B0151529BE90}"/>
                </a:ext>
              </a:extLst>
            </p:cNvPr>
            <p:cNvSpPr txBox="1"/>
            <p:nvPr userDrawn="1"/>
          </p:nvSpPr>
          <p:spPr>
            <a:xfrm>
              <a:off x="138827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21" name="R40 G167 B233…">
              <a:extLst>
                <a:ext uri="{FF2B5EF4-FFF2-40B4-BE49-F238E27FC236}">
                  <a16:creationId xmlns:a16="http://schemas.microsoft.com/office/drawing/2014/main" id="{0F76C5AE-1071-044C-AA75-BF4F88A80762}"/>
                </a:ext>
              </a:extLst>
            </p:cNvPr>
            <p:cNvSpPr txBox="1"/>
            <p:nvPr userDrawn="1"/>
          </p:nvSpPr>
          <p:spPr>
            <a:xfrm>
              <a:off x="15676945"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R40 G167 B233</a:t>
              </a:r>
            </a:p>
          </p:txBody>
        </p:sp>
        <p:sp>
          <p:nvSpPr>
            <p:cNvPr id="22" name="R0 G133 B117   Hex #008575   C100 M15 Y60 K0   PMS 3285 C">
              <a:extLst>
                <a:ext uri="{FF2B5EF4-FFF2-40B4-BE49-F238E27FC236}">
                  <a16:creationId xmlns:a16="http://schemas.microsoft.com/office/drawing/2014/main" id="{D035A622-20C6-674D-ABDC-CB954413DF1C}"/>
                </a:ext>
              </a:extLst>
            </p:cNvPr>
            <p:cNvSpPr txBox="1"/>
            <p:nvPr userDrawn="1"/>
          </p:nvSpPr>
          <p:spPr>
            <a:xfrm>
              <a:off x="177373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G133 B117 </a:t>
              </a:r>
            </a:p>
          </p:txBody>
        </p:sp>
        <p:sp>
          <p:nvSpPr>
            <p:cNvPr id="23" name="R39 G75 B71   Hex #274b47…">
              <a:extLst>
                <a:ext uri="{FF2B5EF4-FFF2-40B4-BE49-F238E27FC236}">
                  <a16:creationId xmlns:a16="http://schemas.microsoft.com/office/drawing/2014/main" id="{61E4D389-EB97-A448-AD60-AEDEB2F00D3A}"/>
                </a:ext>
              </a:extLst>
            </p:cNvPr>
            <p:cNvSpPr txBox="1"/>
            <p:nvPr userDrawn="1"/>
          </p:nvSpPr>
          <p:spPr>
            <a:xfrm>
              <a:off x="195315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R39 G75 B71 </a:t>
              </a:r>
            </a:p>
          </p:txBody>
        </p:sp>
        <p:sp>
          <p:nvSpPr>
            <p:cNvPr id="24" name="R48 G229 B208…">
              <a:extLst>
                <a:ext uri="{FF2B5EF4-FFF2-40B4-BE49-F238E27FC236}">
                  <a16:creationId xmlns:a16="http://schemas.microsoft.com/office/drawing/2014/main" id="{B439E7C5-9742-434B-AD0D-FDF86B290917}"/>
                </a:ext>
              </a:extLst>
            </p:cNvPr>
            <p:cNvSpPr txBox="1"/>
            <p:nvPr userDrawn="1"/>
          </p:nvSpPr>
          <p:spPr>
            <a:xfrm>
              <a:off x="177373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5" name="R40 G194 B209…">
              <a:extLst>
                <a:ext uri="{FF2B5EF4-FFF2-40B4-BE49-F238E27FC236}">
                  <a16:creationId xmlns:a16="http://schemas.microsoft.com/office/drawing/2014/main" id="{5A894DB0-0F8E-2F4F-A2AB-6D410D902A92}"/>
                </a:ext>
              </a:extLst>
            </p:cNvPr>
            <p:cNvSpPr txBox="1"/>
            <p:nvPr userDrawn="1"/>
          </p:nvSpPr>
          <p:spPr>
            <a:xfrm>
              <a:off x="19531545" y="7159864"/>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6" name="R16 G124 B16  Hex #107c10  C75 M0 Y100 K0   PMS 362 C">
              <a:extLst>
                <a:ext uri="{FF2B5EF4-FFF2-40B4-BE49-F238E27FC236}">
                  <a16:creationId xmlns:a16="http://schemas.microsoft.com/office/drawing/2014/main" id="{F38A69B6-9F9E-CC48-91C2-1575DD38A32F}"/>
                </a:ext>
              </a:extLst>
            </p:cNvPr>
            <p:cNvSpPr txBox="1"/>
            <p:nvPr userDrawn="1"/>
          </p:nvSpPr>
          <p:spPr>
            <a:xfrm>
              <a:off x="1002816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R16 G124 B16 </a:t>
              </a:r>
            </a:p>
          </p:txBody>
        </p:sp>
        <p:sp>
          <p:nvSpPr>
            <p:cNvPr id="27" name="R5 G75 B22   Hex #054b16…">
              <a:extLst>
                <a:ext uri="{FF2B5EF4-FFF2-40B4-BE49-F238E27FC236}">
                  <a16:creationId xmlns:a16="http://schemas.microsoft.com/office/drawing/2014/main" id="{28A274DA-9171-9747-AB5C-EF263821F373}"/>
                </a:ext>
              </a:extLst>
            </p:cNvPr>
            <p:cNvSpPr txBox="1"/>
            <p:nvPr userDrawn="1"/>
          </p:nvSpPr>
          <p:spPr>
            <a:xfrm>
              <a:off x="11822348" y="8063328"/>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8" name="R155 G240 B11…">
              <a:extLst>
                <a:ext uri="{FF2B5EF4-FFF2-40B4-BE49-F238E27FC236}">
                  <a16:creationId xmlns:a16="http://schemas.microsoft.com/office/drawing/2014/main" id="{56DA42B8-D18A-0347-81E1-BE7A8DE6AF9A}"/>
                </a:ext>
              </a:extLst>
            </p:cNvPr>
            <p:cNvSpPr txBox="1"/>
            <p:nvPr userDrawn="1"/>
          </p:nvSpPr>
          <p:spPr>
            <a:xfrm>
              <a:off x="1002816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9" name="R127 G186 B0…">
              <a:extLst>
                <a:ext uri="{FF2B5EF4-FFF2-40B4-BE49-F238E27FC236}">
                  <a16:creationId xmlns:a16="http://schemas.microsoft.com/office/drawing/2014/main" id="{407A1C50-6794-EC45-AD4A-3097DBC245F1}"/>
                </a:ext>
              </a:extLst>
            </p:cNvPr>
            <p:cNvSpPr txBox="1"/>
            <p:nvPr userDrawn="1"/>
          </p:nvSpPr>
          <p:spPr>
            <a:xfrm>
              <a:off x="11822346"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R127 G186 B0</a:t>
              </a:r>
            </a:p>
          </p:txBody>
        </p:sp>
        <p:sp>
          <p:nvSpPr>
            <p:cNvPr id="30" name="R216 G59 B1…">
              <a:extLst>
                <a:ext uri="{FF2B5EF4-FFF2-40B4-BE49-F238E27FC236}">
                  <a16:creationId xmlns:a16="http://schemas.microsoft.com/office/drawing/2014/main" id="{D095C4F1-2383-4949-9E67-33D47E26159C}"/>
                </a:ext>
              </a:extLst>
            </p:cNvPr>
            <p:cNvSpPr txBox="1"/>
            <p:nvPr userDrawn="1"/>
          </p:nvSpPr>
          <p:spPr>
            <a:xfrm>
              <a:off x="13882762"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31" name="R107 G41 B41…">
              <a:extLst>
                <a:ext uri="{FF2B5EF4-FFF2-40B4-BE49-F238E27FC236}">
                  <a16:creationId xmlns:a16="http://schemas.microsoft.com/office/drawing/2014/main" id="{EF879688-380F-CF44-BF84-F8F8CF2581B1}"/>
                </a:ext>
              </a:extLst>
            </p:cNvPr>
            <p:cNvSpPr txBox="1"/>
            <p:nvPr userDrawn="1"/>
          </p:nvSpPr>
          <p:spPr>
            <a:xfrm>
              <a:off x="15676943"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R107 G41 B41 </a:t>
              </a:r>
            </a:p>
          </p:txBody>
        </p:sp>
        <p:sp>
          <p:nvSpPr>
            <p:cNvPr id="32" name="R255 G147 B73…">
              <a:extLst>
                <a:ext uri="{FF2B5EF4-FFF2-40B4-BE49-F238E27FC236}">
                  <a16:creationId xmlns:a16="http://schemas.microsoft.com/office/drawing/2014/main" id="{82FE479A-A702-DE46-A103-A0B4A98D60D1}"/>
                </a:ext>
              </a:extLst>
            </p:cNvPr>
            <p:cNvSpPr txBox="1"/>
            <p:nvPr userDrawn="1"/>
          </p:nvSpPr>
          <p:spPr>
            <a:xfrm>
              <a:off x="138827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3" name="R241 G101 B34…">
              <a:extLst>
                <a:ext uri="{FF2B5EF4-FFF2-40B4-BE49-F238E27FC236}">
                  <a16:creationId xmlns:a16="http://schemas.microsoft.com/office/drawing/2014/main" id="{914E0248-5807-5649-9D67-8A87B157D20B}"/>
                </a:ext>
              </a:extLst>
            </p:cNvPr>
            <p:cNvSpPr txBox="1"/>
            <p:nvPr userDrawn="1"/>
          </p:nvSpPr>
          <p:spPr>
            <a:xfrm>
              <a:off x="15676943"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R241 G101 B34</a:t>
              </a:r>
            </a:p>
          </p:txBody>
        </p:sp>
        <p:sp>
          <p:nvSpPr>
            <p:cNvPr id="34" name="R255 G185 B0…">
              <a:extLst>
                <a:ext uri="{FF2B5EF4-FFF2-40B4-BE49-F238E27FC236}">
                  <a16:creationId xmlns:a16="http://schemas.microsoft.com/office/drawing/2014/main" id="{1E86FE6E-DB36-9648-ABCD-0F63CD0E146B}"/>
                </a:ext>
              </a:extLst>
            </p:cNvPr>
            <p:cNvSpPr txBox="1"/>
            <p:nvPr userDrawn="1"/>
          </p:nvSpPr>
          <p:spPr>
            <a:xfrm>
              <a:off x="17737363" y="8136438"/>
              <a:ext cx="1390722"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5" name="R106 G75 B22…">
              <a:extLst>
                <a:ext uri="{FF2B5EF4-FFF2-40B4-BE49-F238E27FC236}">
                  <a16:creationId xmlns:a16="http://schemas.microsoft.com/office/drawing/2014/main" id="{86EBDE02-9B34-2743-B3AD-5D720A45069F}"/>
                </a:ext>
              </a:extLst>
            </p:cNvPr>
            <p:cNvSpPr txBox="1"/>
            <p:nvPr userDrawn="1"/>
          </p:nvSpPr>
          <p:spPr>
            <a:xfrm>
              <a:off x="1953154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6" name="R254 G240 B0…">
              <a:extLst>
                <a:ext uri="{FF2B5EF4-FFF2-40B4-BE49-F238E27FC236}">
                  <a16:creationId xmlns:a16="http://schemas.microsoft.com/office/drawing/2014/main" id="{E044BB2C-917C-3B4E-84ED-F00A40EAE94C}"/>
                </a:ext>
              </a:extLst>
            </p:cNvPr>
            <p:cNvSpPr txBox="1"/>
            <p:nvPr userDrawn="1"/>
          </p:nvSpPr>
          <p:spPr>
            <a:xfrm>
              <a:off x="177373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7" name="R254 G212 B0…">
              <a:extLst>
                <a:ext uri="{FF2B5EF4-FFF2-40B4-BE49-F238E27FC236}">
                  <a16:creationId xmlns:a16="http://schemas.microsoft.com/office/drawing/2014/main" id="{820FBC61-BF59-6640-893D-9D946A1839A7}"/>
                </a:ext>
              </a:extLst>
            </p:cNvPr>
            <p:cNvSpPr txBox="1"/>
            <p:nvPr userDrawn="1"/>
          </p:nvSpPr>
          <p:spPr>
            <a:xfrm>
              <a:off x="1953154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R254 G212 B0</a:t>
              </a:r>
            </a:p>
          </p:txBody>
        </p:sp>
        <p:pic>
          <p:nvPicPr>
            <p:cNvPr id="38" name="Image" descr="Image">
              <a:extLst>
                <a:ext uri="{FF2B5EF4-FFF2-40B4-BE49-F238E27FC236}">
                  <a16:creationId xmlns:a16="http://schemas.microsoft.com/office/drawing/2014/main" id="{5E5B3702-F2FD-1E4E-83F0-6B0FDE5E6A87}"/>
                </a:ext>
              </a:extLst>
            </p:cNvPr>
            <p:cNvPicPr>
              <a:picLocks noChangeAspect="1"/>
            </p:cNvPicPr>
            <p:nvPr userDrawn="1"/>
          </p:nvPicPr>
          <p:blipFill>
            <a:blip r:embed="rId5"/>
            <a:stretch>
              <a:fillRect/>
            </a:stretch>
          </p:blipFill>
          <p:spPr>
            <a:xfrm>
              <a:off x="9825738" y="9911907"/>
              <a:ext cx="11204576" cy="501690"/>
            </a:xfrm>
            <a:prstGeom prst="rect">
              <a:avLst/>
            </a:prstGeom>
            <a:ln w="12700">
              <a:miter lim="400000"/>
            </a:ln>
          </p:spPr>
        </p:pic>
        <p:sp>
          <p:nvSpPr>
            <p:cNvPr id="39" name="R242 G242 B242…">
              <a:extLst>
                <a:ext uri="{FF2B5EF4-FFF2-40B4-BE49-F238E27FC236}">
                  <a16:creationId xmlns:a16="http://schemas.microsoft.com/office/drawing/2014/main" id="{7FD4C549-DEC5-C847-9BF6-96A17A0494AF}"/>
                </a:ext>
              </a:extLst>
            </p:cNvPr>
            <p:cNvSpPr txBox="1"/>
            <p:nvPr userDrawn="1"/>
          </p:nvSpPr>
          <p:spPr>
            <a:xfrm>
              <a:off x="10028161" y="999215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40" name="R230 G230 B230…">
              <a:extLst>
                <a:ext uri="{FF2B5EF4-FFF2-40B4-BE49-F238E27FC236}">
                  <a16:creationId xmlns:a16="http://schemas.microsoft.com/office/drawing/2014/main" id="{186A0629-84F2-1540-A7BC-B0D5DF45C618}"/>
                </a:ext>
              </a:extLst>
            </p:cNvPr>
            <p:cNvSpPr txBox="1"/>
            <p:nvPr userDrawn="1"/>
          </p:nvSpPr>
          <p:spPr>
            <a:xfrm>
              <a:off x="11620264"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41" name="R210 G210 B210…">
              <a:extLst>
                <a:ext uri="{FF2B5EF4-FFF2-40B4-BE49-F238E27FC236}">
                  <a16:creationId xmlns:a16="http://schemas.microsoft.com/office/drawing/2014/main" id="{742C97BE-E444-1342-A76A-5E826DB46E35}"/>
                </a:ext>
              </a:extLst>
            </p:cNvPr>
            <p:cNvSpPr txBox="1"/>
            <p:nvPr userDrawn="1"/>
          </p:nvSpPr>
          <p:spPr>
            <a:xfrm>
              <a:off x="13212361"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2" name="R115 G115 B115…">
              <a:extLst>
                <a:ext uri="{FF2B5EF4-FFF2-40B4-BE49-F238E27FC236}">
                  <a16:creationId xmlns:a16="http://schemas.microsoft.com/office/drawing/2014/main" id="{7B71431F-7920-A544-9F1F-A6D24C6CCBE7}"/>
                </a:ext>
              </a:extLst>
            </p:cNvPr>
            <p:cNvSpPr txBox="1"/>
            <p:nvPr userDrawn="1"/>
          </p:nvSpPr>
          <p:spPr>
            <a:xfrm>
              <a:off x="14804462"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R115 G115 B115</a:t>
              </a:r>
            </a:p>
          </p:txBody>
        </p:sp>
        <p:sp>
          <p:nvSpPr>
            <p:cNvPr id="43" name="R80 G80 B80…">
              <a:extLst>
                <a:ext uri="{FF2B5EF4-FFF2-40B4-BE49-F238E27FC236}">
                  <a16:creationId xmlns:a16="http://schemas.microsoft.com/office/drawing/2014/main" id="{783434BE-F9AF-E041-92AC-A6BE7DB4468E}"/>
                </a:ext>
              </a:extLst>
            </p:cNvPr>
            <p:cNvSpPr txBox="1"/>
            <p:nvPr userDrawn="1"/>
          </p:nvSpPr>
          <p:spPr>
            <a:xfrm>
              <a:off x="16396563"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R80 G80 B80 </a:t>
              </a:r>
            </a:p>
          </p:txBody>
        </p:sp>
        <p:sp>
          <p:nvSpPr>
            <p:cNvPr id="44" name="R47 G47 B47…">
              <a:extLst>
                <a:ext uri="{FF2B5EF4-FFF2-40B4-BE49-F238E27FC236}">
                  <a16:creationId xmlns:a16="http://schemas.microsoft.com/office/drawing/2014/main" id="{D0BA6446-B29C-AD4C-AE45-FBC71AF5173A}"/>
                </a:ext>
              </a:extLst>
            </p:cNvPr>
            <p:cNvSpPr txBox="1"/>
            <p:nvPr userDrawn="1"/>
          </p:nvSpPr>
          <p:spPr>
            <a:xfrm>
              <a:off x="18001362"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5" name="R0 G0 B0…">
              <a:extLst>
                <a:ext uri="{FF2B5EF4-FFF2-40B4-BE49-F238E27FC236}">
                  <a16:creationId xmlns:a16="http://schemas.microsoft.com/office/drawing/2014/main" id="{86DD875A-469B-8D41-92AB-A3FE4768DDD4}"/>
                </a:ext>
              </a:extLst>
            </p:cNvPr>
            <p:cNvSpPr txBox="1"/>
            <p:nvPr userDrawn="1"/>
          </p:nvSpPr>
          <p:spPr>
            <a:xfrm>
              <a:off x="19593463"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6" name="Primary">
              <a:extLst>
                <a:ext uri="{FF2B5EF4-FFF2-40B4-BE49-F238E27FC236}">
                  <a16:creationId xmlns:a16="http://schemas.microsoft.com/office/drawing/2014/main" id="{4309B6D7-CDB6-EA43-9320-ECB48361CE31}"/>
                </a:ext>
              </a:extLst>
            </p:cNvPr>
            <p:cNvSpPr txBox="1"/>
            <p:nvPr userDrawn="1"/>
          </p:nvSpPr>
          <p:spPr>
            <a:xfrm>
              <a:off x="8479813" y="6182284"/>
              <a:ext cx="1090578"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83539199-EE3A-C247-A7C1-9154C58676F7}"/>
                </a:ext>
              </a:extLst>
            </p:cNvPr>
            <p:cNvSpPr txBox="1"/>
            <p:nvPr userDrawn="1"/>
          </p:nvSpPr>
          <p:spPr>
            <a:xfrm>
              <a:off x="8206313" y="6837392"/>
              <a:ext cx="1407394"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8" name="Primary">
              <a:extLst>
                <a:ext uri="{FF2B5EF4-FFF2-40B4-BE49-F238E27FC236}">
                  <a16:creationId xmlns:a16="http://schemas.microsoft.com/office/drawing/2014/main" id="{EB21E731-90CB-9241-9072-F6AEDAAC9EAA}"/>
                </a:ext>
              </a:extLst>
            </p:cNvPr>
            <p:cNvSpPr txBox="1"/>
            <p:nvPr userDrawn="1"/>
          </p:nvSpPr>
          <p:spPr>
            <a:xfrm>
              <a:off x="8479815" y="7633849"/>
              <a:ext cx="1090578"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9" name="Secondary">
              <a:extLst>
                <a:ext uri="{FF2B5EF4-FFF2-40B4-BE49-F238E27FC236}">
                  <a16:creationId xmlns:a16="http://schemas.microsoft.com/office/drawing/2014/main" id="{CA8AE9DD-3463-8841-9DB8-A6D11E28DA75}"/>
                </a:ext>
              </a:extLst>
            </p:cNvPr>
            <p:cNvSpPr txBox="1"/>
            <p:nvPr userDrawn="1"/>
          </p:nvSpPr>
          <p:spPr>
            <a:xfrm>
              <a:off x="8206315" y="8332856"/>
              <a:ext cx="1407394"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Tree>
    <p:extLst>
      <p:ext uri="{BB962C8B-B14F-4D97-AF65-F5344CB8AC3E}">
        <p14:creationId xmlns:p14="http://schemas.microsoft.com/office/powerpoint/2010/main" val="28464543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769667"/>
            <a:ext cx="7454644" cy="396104"/>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713171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p:nvPr>
        </p:nvSpPr>
        <p:spPr>
          <a:xfrm>
            <a:off x="428681" y="2532448"/>
            <a:ext cx="5428936" cy="1793104"/>
          </a:xfrm>
          <a:prstGeom prst="rect">
            <a:avLst/>
          </a:prstGeom>
          <a:noFill/>
        </p:spPr>
        <p:txBody>
          <a:bodyPr lIns="0" tIns="0" rIns="0" bIns="182880" anchor="t" anchorCtr="0"/>
          <a:lstStyle>
            <a:lvl1pPr>
              <a:defRPr sz="4705" strike="noStrike" spc="-49" baseline="0">
                <a:solidFill>
                  <a:srgbClr val="000000"/>
                </a:solidFill>
              </a:defRPr>
            </a:lvl1pPr>
          </a:lstStyle>
          <a:p>
            <a:endParaRPr lang="en-US"/>
          </a:p>
        </p:txBody>
      </p:sp>
      <p:pic>
        <p:nvPicPr>
          <p:cNvPr id="8" name="Picture 7" descr="Microsoft Azure logo">
            <a:extLst>
              <a:ext uri="{FF2B5EF4-FFF2-40B4-BE49-F238E27FC236}">
                <a16:creationId xmlns:a16="http://schemas.microsoft.com/office/drawing/2014/main" id="{4A30F35A-BAFD-4B2D-AB0B-07BDB81E88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Tree>
    <p:extLst>
      <p:ext uri="{BB962C8B-B14F-4D97-AF65-F5344CB8AC3E}">
        <p14:creationId xmlns:p14="http://schemas.microsoft.com/office/powerpoint/2010/main" val="13373470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64468779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3227431"/>
            <a:ext cx="2601619" cy="403137"/>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46711951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4777138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3227431"/>
            <a:ext cx="8900440" cy="403137"/>
          </a:xfrm>
        </p:spPr>
        <p:txBody>
          <a:bodyPr wrap="square" lIns="0" tIns="0" rIns="0" bIns="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19306092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624639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082275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906639"/>
            <a:ext cx="7454644" cy="383651"/>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62111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Microsoft Azure logo">
            <a:extLst>
              <a:ext uri="{FF2B5EF4-FFF2-40B4-BE49-F238E27FC236}">
                <a16:creationId xmlns:a16="http://schemas.microsoft.com/office/drawing/2014/main" id="{AFDC29EE-BDE7-4363-B0FC-728521A366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endParaRPr lang="en-US"/>
          </a:p>
        </p:txBody>
      </p:sp>
    </p:spTree>
    <p:extLst>
      <p:ext uri="{BB962C8B-B14F-4D97-AF65-F5344CB8AC3E}">
        <p14:creationId xmlns:p14="http://schemas.microsoft.com/office/powerpoint/2010/main" val="61907811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27693708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227821"/>
            <a:ext cx="2457386" cy="402359"/>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33866247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430913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240528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3225876"/>
            <a:ext cx="9026188" cy="403137"/>
          </a:xfrm>
        </p:spPr>
        <p:txBody>
          <a:bodyPr wrap="square" lIns="0" tIns="0" rIns="0" bIns="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dirty="0">
              <a:solidFill>
                <a:schemeClr val="bg1">
                  <a:lumMod val="65000"/>
                </a:schemeClr>
              </a:solidFill>
            </a:endParaRPr>
          </a:p>
        </p:txBody>
      </p:sp>
    </p:spTree>
    <p:extLst>
      <p:ext uri="{BB962C8B-B14F-4D97-AF65-F5344CB8AC3E}">
        <p14:creationId xmlns:p14="http://schemas.microsoft.com/office/powerpoint/2010/main" val="279729518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732111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49762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63089389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E25E31-70C0-4775-AE18-ECEA8304B761}"/>
              </a:ext>
              <a:ext uri="{C183D7F6-B498-43B3-948B-1728B52AA6E4}">
                <adec:decorative xmlns:adec="http://schemas.microsoft.com/office/drawing/2017/decorative" val="1"/>
              </a:ext>
            </a:extLst>
          </p:cNvPr>
          <p:cNvSpPr/>
          <p:nvPr userDrawn="1"/>
        </p:nvSpPr>
        <p:spPr bwMode="auto">
          <a:xfrm>
            <a:off x="2387867" y="2241139"/>
            <a:ext cx="7175900" cy="2240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41DC16B6-168C-4807-A204-0EBA7602160C}"/>
              </a:ext>
            </a:extLst>
          </p:cNvPr>
          <p:cNvSpPr txBox="1"/>
          <p:nvPr userDrawn="1"/>
        </p:nvSpPr>
        <p:spPr>
          <a:xfrm>
            <a:off x="2570628" y="2391985"/>
            <a:ext cx="6861257" cy="1810614"/>
          </a:xfrm>
          <a:prstGeom prst="rect">
            <a:avLst/>
          </a:prstGeom>
          <a:noFill/>
        </p:spPr>
        <p:txBody>
          <a:bodyPr wrap="none" lIns="0" tIns="0" rIns="0" bIns="0" rtlCol="0">
            <a:spAutoFit/>
          </a:bodyPr>
          <a:lstStyle/>
          <a:p>
            <a:pPr marL="0" marR="0" lvl="0" indent="0" defTabSz="896354" rtl="0" eaLnBrk="1" fontAlgn="auto" latinLnBrk="0" hangingPunct="1">
              <a:lnSpc>
                <a:spcPct val="100000"/>
              </a:lnSpc>
              <a:spcBef>
                <a:spcPts val="0"/>
              </a:spcBef>
              <a:spcAft>
                <a:spcPts val="0"/>
              </a:spcAft>
              <a:buClrTx/>
              <a:buSzTx/>
              <a:buFontTx/>
              <a:buNone/>
              <a:tabLst/>
              <a:defRPr/>
            </a:pPr>
            <a:r>
              <a:rPr kumimoji="0" lang="en-US" sz="3921" b="0" i="0" u="none" strike="noStrike" kern="1200" cap="none" spc="0" normalizeH="0" baseline="0" noProof="0" dirty="0">
                <a:ln>
                  <a:noFill/>
                </a:ln>
                <a:effectLst/>
                <a:uLnTx/>
                <a:uFillTx/>
                <a:latin typeface="Segoe UI Semibold"/>
                <a:ea typeface="+mn-ea"/>
                <a:cs typeface="+mn-cs"/>
              </a:rPr>
              <a:t>Lesson</a:t>
            </a:r>
            <a:r>
              <a:rPr kumimoji="0" lang="en-US" sz="3921" b="0" i="0" u="none" strike="noStrike" kern="1200" cap="none" spc="0" normalizeH="0" noProof="0" dirty="0">
                <a:ln>
                  <a:noFill/>
                </a:ln>
                <a:effectLst/>
                <a:uLnTx/>
                <a:uFillTx/>
                <a:latin typeface="Segoe UI Semibold"/>
                <a:ea typeface="+mn-ea"/>
                <a:cs typeface="+mn-cs"/>
              </a:rPr>
              <a:t> 03</a:t>
            </a:r>
          </a:p>
          <a:p>
            <a:pPr marL="0" marR="0" lvl="0" indent="0" defTabSz="896354" rtl="0" eaLnBrk="1" fontAlgn="auto" latinLnBrk="0" hangingPunct="1">
              <a:lnSpc>
                <a:spcPct val="100000"/>
              </a:lnSpc>
              <a:spcBef>
                <a:spcPts val="0"/>
              </a:spcBef>
              <a:spcAft>
                <a:spcPts val="0"/>
              </a:spcAft>
              <a:buClrTx/>
              <a:buSzTx/>
              <a:buFontTx/>
              <a:buNone/>
              <a:tabLst/>
              <a:defRPr/>
            </a:pPr>
            <a:r>
              <a:rPr lang="en-GB" sz="3921" dirty="0">
                <a:solidFill>
                  <a:schemeClr val="tx2"/>
                </a:solidFill>
                <a:latin typeface="Segoe UI Semibold"/>
              </a:rPr>
              <a:t>Identify the Tasks</a:t>
            </a:r>
            <a:br>
              <a:rPr lang="en-US" sz="3921" dirty="0">
                <a:solidFill>
                  <a:schemeClr val="tx2"/>
                </a:solidFill>
                <a:latin typeface="Segoe UI Semibold"/>
              </a:rPr>
            </a:br>
            <a:r>
              <a:rPr lang="en-US" sz="3921" dirty="0">
                <a:solidFill>
                  <a:schemeClr val="tx2"/>
                </a:solidFill>
                <a:latin typeface="Segoe UI Semibold"/>
              </a:rPr>
              <a:t>Performed by a Data Engineer</a:t>
            </a:r>
            <a:endParaRPr lang="en-GB" sz="3921" dirty="0">
              <a:solidFill>
                <a:schemeClr val="tx2"/>
              </a:solidFill>
              <a:latin typeface="Segoe UI Semibold"/>
            </a:endParaRPr>
          </a:p>
        </p:txBody>
      </p:sp>
    </p:spTree>
    <p:extLst>
      <p:ext uri="{BB962C8B-B14F-4D97-AF65-F5344CB8AC3E}">
        <p14:creationId xmlns:p14="http://schemas.microsoft.com/office/powerpoint/2010/main" val="2949246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4"/>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3.42864E-6 1.87472E-6 L -3.42864E-6 0.06673 " pathEditMode="relative" rAng="0" ptsTypes="AA">
                                      <p:cBhvr>
                                        <p:cTn id="15" dur="1000" spd="-100000" fill="hold"/>
                                        <p:tgtEl>
                                          <p:spTgt spid="5"/>
                                        </p:tgtEl>
                                        <p:attrNameLst>
                                          <p:attrName>ppt_x</p:attrName>
                                          <p:attrName>ppt_y</p:attrName>
                                        </p:attrNameLst>
                                      </p:cBhvr>
                                      <p:rCtr x="0" y="33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p:bldP spid="5" grpId="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59499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4.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2.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10" Type="http://schemas.openxmlformats.org/officeDocument/2006/relationships/image" Target="../media/image33.png"/><Relationship Id="rId4" Type="http://schemas.openxmlformats.org/officeDocument/2006/relationships/slideLayout" Target="../slideLayouts/slideLayout52.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3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39">
            <a:extLst>
              <a:ext uri="{96DAC541-7B7A-43D3-8B79-37D633B846F1}">
                <asvg:svgBlip xmlns:asvg="http://schemas.microsoft.com/office/drawing/2016/SVG/main" r:embed="rId40"/>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1">
            <a:extLst>
              <a:ext uri="{96DAC541-7B7A-43D3-8B79-37D633B846F1}">
                <asvg:svgBlip xmlns:asvg="http://schemas.microsoft.com/office/drawing/2016/SVG/main" r:embed="rId42"/>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F2F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065842"/>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spd="med"/>
  <p:txStyles>
    <p:titleStyle>
      <a:lvl1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1pPr>
      <a:lvl2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2pPr>
      <a:lvl3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3pPr>
      <a:lvl4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4pPr>
      <a:lvl5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5pPr>
      <a:lvl6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6pPr>
      <a:lvl7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7pPr>
      <a:lvl8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8pPr>
      <a:lvl9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9pPr>
    </p:titleStyle>
    <p:bodyStyle>
      <a:lvl1pPr marL="740685"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1pPr>
      <a:lvl2pPr marL="1058121"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2pPr>
      <a:lvl3pPr marL="1375558"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3pPr>
      <a:lvl4pPr marL="1692994"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4pPr>
      <a:lvl5pPr marL="2010431"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5pPr>
      <a:lvl6pPr marL="2327867"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6pPr>
      <a:lvl7pPr marL="2645304"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7pPr>
      <a:lvl8pPr marL="2962740"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8pPr>
      <a:lvl9pPr marL="3280177"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9pPr>
    </p:bodyStyle>
    <p:otherStyle>
      <a:lvl1pPr marL="0" marR="0" indent="0"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1pPr>
      <a:lvl2pPr marL="0" marR="0" indent="114277"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2pPr>
      <a:lvl3pPr marL="0" marR="0" indent="228554"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3pPr>
      <a:lvl4pPr marL="0" marR="0" indent="342831"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4pPr>
      <a:lvl5pPr marL="0" marR="0" indent="457109"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5pPr>
      <a:lvl6pPr marL="0" marR="0" indent="571386"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6pPr>
      <a:lvl7pPr marL="0" marR="0" indent="685663"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7pPr>
      <a:lvl8pPr marL="0" marR="0" indent="799940"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8pPr>
      <a:lvl9pPr marL="0" marR="0" indent="914217"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guide id="3" pos="7319">
          <p15:clr>
            <a:srgbClr val="F26B43"/>
          </p15:clr>
        </p15:guide>
        <p15:guide id="4" orient="horz" pos="3960">
          <p15:clr>
            <a:srgbClr val="F26B43"/>
          </p15:clr>
        </p15:guide>
        <p15:guide id="5" pos="359">
          <p15:clr>
            <a:srgbClr val="F26B43"/>
          </p15:clr>
        </p15:guide>
        <p15:guide id="6" orient="horz" pos="3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17072943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59012366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learn/modules/design-multidimensional-schema-to-optimize-analytical-workloads/" TargetMode="External"/><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a:bodyPr>
          <a:lstStyle/>
          <a:p>
            <a:r>
              <a:rPr lang="en-US" dirty="0"/>
              <a:t>Design and implement the serving layer</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Subtitle Goes Here</a:t>
            </a:r>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C99176B-B077-CD47-B52F-31E096175EF2}"/>
              </a:ext>
            </a:extLst>
          </p:cNvPr>
          <p:cNvSpPr>
            <a:spLocks noGrp="1"/>
          </p:cNvSpPr>
          <p:nvPr>
            <p:ph type="body" sz="quarter" idx="12"/>
          </p:nvPr>
        </p:nvSpPr>
        <p:spPr>
          <a:xfrm>
            <a:off x="352927" y="6311900"/>
            <a:ext cx="10784973" cy="204353"/>
          </a:xfrm>
        </p:spPr>
        <p:txBody>
          <a:bodyPr/>
          <a:lstStyle/>
          <a:p>
            <a:r>
              <a:rPr lang="en-US" dirty="0">
                <a:hlinkClick r:id="rId3"/>
              </a:rPr>
              <a:t>Design a multidimensional schema to optimize analytical workloads</a:t>
            </a:r>
            <a:r>
              <a:rPr lang="en-GB" dirty="0">
                <a:hlinkClick r:id="rId3"/>
              </a:rPr>
              <a:t>- Learn | Microsoft Docs</a:t>
            </a:r>
            <a:endParaRPr lang="en-US" dirty="0">
              <a:solidFill>
                <a:srgbClr val="0478D4"/>
              </a:solidFill>
            </a:endParaRPr>
          </a:p>
        </p:txBody>
      </p:sp>
    </p:spTree>
    <p:extLst>
      <p:ext uri="{BB962C8B-B14F-4D97-AF65-F5344CB8AC3E}">
        <p14:creationId xmlns:p14="http://schemas.microsoft.com/office/powerpoint/2010/main" val="37474245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Agenda</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lstStyle/>
          <a:p>
            <a:r>
              <a:rPr lang="en-US" dirty="0"/>
              <a:t>Design a multidimensional schema to optimize analytical workloads</a:t>
            </a:r>
          </a:p>
          <a:p>
            <a:r>
              <a:rPr lang="en-US" dirty="0"/>
              <a:t>Perform code-free transformation at scale with Azure Data Factory or Azure Synapse Pipelines</a:t>
            </a:r>
            <a:r>
              <a:rPr lang="en-GB" dirty="0"/>
              <a:t> </a:t>
            </a:r>
          </a:p>
          <a:p>
            <a:r>
              <a:rPr lang="en-US" dirty="0"/>
              <a:t>Populate slowly changing dimensions in Azure Synapse Analytics pipelines</a:t>
            </a:r>
            <a:endParaRPr lang="en-GB" dirty="0"/>
          </a:p>
        </p:txBody>
      </p:sp>
    </p:spTree>
    <p:extLst>
      <p:ext uri="{BB962C8B-B14F-4D97-AF65-F5344CB8AC3E}">
        <p14:creationId xmlns:p14="http://schemas.microsoft.com/office/powerpoint/2010/main" val="261244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US" dirty="0"/>
              <a:t>Design a multidimensional schema to optimize analytical workloads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r>
              <a:rPr lang="en-US" dirty="0"/>
              <a:t>Subtitle Goes Here</a:t>
            </a:r>
          </a:p>
        </p:txBody>
      </p:sp>
    </p:spTree>
    <p:extLst>
      <p:ext uri="{BB962C8B-B14F-4D97-AF65-F5344CB8AC3E}">
        <p14:creationId xmlns:p14="http://schemas.microsoft.com/office/powerpoint/2010/main" val="1380369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idx="4294967295"/>
          </p:nvPr>
        </p:nvSpPr>
        <p:spPr>
          <a:xfrm>
            <a:off x="226142" y="384739"/>
            <a:ext cx="11342688" cy="401637"/>
          </a:xfrm>
        </p:spPr>
        <p:txBody>
          <a:bodyPr>
            <a:normAutofit fontScale="90000"/>
          </a:bodyPr>
          <a:lstStyle/>
          <a:p>
            <a:r>
              <a:rPr lang="en-GB" dirty="0"/>
              <a:t>Design a multidimensional schema to optimize analytical workloads</a:t>
            </a:r>
            <a:endParaRPr lang="en-US" dirty="0"/>
          </a:p>
        </p:txBody>
      </p:sp>
      <p:pic>
        <p:nvPicPr>
          <p:cNvPr id="14" name="Picture 13" descr="This image shows an example of a snowflake schema">
            <a:extLst>
              <a:ext uri="{FF2B5EF4-FFF2-40B4-BE49-F238E27FC236}">
                <a16:creationId xmlns:a16="http://schemas.microsoft.com/office/drawing/2014/main" id="{8642F30B-0BD1-481B-B504-6BE6CF3EE1F9}"/>
              </a:ext>
            </a:extLst>
          </p:cNvPr>
          <p:cNvPicPr>
            <a:picLocks noChangeAspect="1"/>
          </p:cNvPicPr>
          <p:nvPr/>
        </p:nvPicPr>
        <p:blipFill>
          <a:blip r:embed="rId3"/>
          <a:stretch>
            <a:fillRect/>
          </a:stretch>
        </p:blipFill>
        <p:spPr>
          <a:xfrm>
            <a:off x="1517254" y="1238225"/>
            <a:ext cx="9157492" cy="5138445"/>
          </a:xfrm>
          <a:prstGeom prst="rect">
            <a:avLst/>
          </a:prstGeom>
        </p:spPr>
      </p:pic>
      <p:pic>
        <p:nvPicPr>
          <p:cNvPr id="12" name="Picture 11" descr="This example shows an example of a star schema">
            <a:extLst>
              <a:ext uri="{FF2B5EF4-FFF2-40B4-BE49-F238E27FC236}">
                <a16:creationId xmlns:a16="http://schemas.microsoft.com/office/drawing/2014/main" id="{3C744FBB-2E39-43A0-8322-E02B75576AAD}"/>
              </a:ext>
            </a:extLst>
          </p:cNvPr>
          <p:cNvPicPr>
            <a:picLocks noChangeAspect="1"/>
          </p:cNvPicPr>
          <p:nvPr/>
        </p:nvPicPr>
        <p:blipFill>
          <a:blip r:embed="rId4"/>
          <a:stretch>
            <a:fillRect/>
          </a:stretch>
        </p:blipFill>
        <p:spPr>
          <a:xfrm>
            <a:off x="2717790" y="1169894"/>
            <a:ext cx="6623858" cy="5206777"/>
          </a:xfrm>
          <a:prstGeom prst="rect">
            <a:avLst/>
          </a:prstGeom>
        </p:spPr>
      </p:pic>
    </p:spTree>
    <p:extLst>
      <p:ext uri="{BB962C8B-B14F-4D97-AF65-F5344CB8AC3E}">
        <p14:creationId xmlns:p14="http://schemas.microsoft.com/office/powerpoint/2010/main" val="33083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A7B76F0-CA6B-41F1-9B39-902B040A64D2}"/>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787BFF42-801B-4861-9D45-D9E0EB822890}"/>
              </a:ext>
            </a:extLst>
          </p:cNvPr>
          <p:cNvSpPr>
            <a:spLocks noGrp="1"/>
          </p:cNvSpPr>
          <p:nvPr>
            <p:ph type="body" sz="quarter" idx="10"/>
          </p:nvPr>
        </p:nvSpPr>
        <p:spPr/>
        <p:txBody>
          <a:bodyPr/>
          <a:lstStyle/>
          <a:p>
            <a:r>
              <a:rPr lang="en-US" dirty="0"/>
              <a:t>2</a:t>
            </a:r>
          </a:p>
        </p:txBody>
      </p:sp>
      <p:sp>
        <p:nvSpPr>
          <p:cNvPr id="4" name="Title 3">
            <a:extLst>
              <a:ext uri="{FF2B5EF4-FFF2-40B4-BE49-F238E27FC236}">
                <a16:creationId xmlns:a16="http://schemas.microsoft.com/office/drawing/2014/main" id="{15116D90-48FB-4CB1-8DF8-4B8D471D8359}"/>
              </a:ext>
            </a:extLst>
          </p:cNvPr>
          <p:cNvSpPr>
            <a:spLocks noGrp="1"/>
          </p:cNvSpPr>
          <p:nvPr>
            <p:ph type="ctrTitle"/>
          </p:nvPr>
        </p:nvSpPr>
        <p:spPr/>
        <p:txBody>
          <a:bodyPr>
            <a:normAutofit fontScale="90000"/>
          </a:bodyPr>
          <a:lstStyle/>
          <a:p>
            <a:r>
              <a:rPr lang="en-US" dirty="0"/>
              <a:t>Perform code-free transformation at scale with Azure Data Factory or Azure Synapse Pipelines</a:t>
            </a:r>
          </a:p>
        </p:txBody>
      </p:sp>
      <p:sp>
        <p:nvSpPr>
          <p:cNvPr id="2" name="Footer Placeholder 1">
            <a:extLst>
              <a:ext uri="{FF2B5EF4-FFF2-40B4-BE49-F238E27FC236}">
                <a16:creationId xmlns:a16="http://schemas.microsoft.com/office/drawing/2014/main" id="{B81CEDFB-2AEA-4876-BF3A-D0E620A2C706}"/>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FDA37264-AA53-4772-9D1F-CDAAACABB1D9}"/>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5</a:t>
            </a:fld>
            <a:endParaRPr lang="en-US" dirty="0"/>
          </a:p>
        </p:txBody>
      </p:sp>
    </p:spTree>
    <p:extLst>
      <p:ext uri="{BB962C8B-B14F-4D97-AF65-F5344CB8AC3E}">
        <p14:creationId xmlns:p14="http://schemas.microsoft.com/office/powerpoint/2010/main" val="396365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idx="4294967295"/>
          </p:nvPr>
        </p:nvSpPr>
        <p:spPr>
          <a:xfrm>
            <a:off x="265470" y="502726"/>
            <a:ext cx="11342688" cy="804862"/>
          </a:xfrm>
        </p:spPr>
        <p:txBody>
          <a:bodyPr>
            <a:normAutofit fontScale="90000"/>
          </a:bodyPr>
          <a:lstStyle/>
          <a:p>
            <a:r>
              <a:rPr lang="en-GB" dirty="0"/>
              <a:t>Code-free transformation at scale with Azure Data Factory or Azure Synapse Pipelines</a:t>
            </a:r>
            <a:endParaRPr lang="en-US" dirty="0"/>
          </a:p>
        </p:txBody>
      </p:sp>
      <p:pic>
        <p:nvPicPr>
          <p:cNvPr id="3" name="Picture 2" descr="This image shows an example of creating a mapping data flow in Azure Data Factory, or Azure Synapse Pipelines">
            <a:extLst>
              <a:ext uri="{FF2B5EF4-FFF2-40B4-BE49-F238E27FC236}">
                <a16:creationId xmlns:a16="http://schemas.microsoft.com/office/drawing/2014/main" id="{F884D2D3-74C4-4326-8739-FF4F38A1ED8F}"/>
              </a:ext>
            </a:extLst>
          </p:cNvPr>
          <p:cNvPicPr>
            <a:picLocks noChangeAspect="1"/>
          </p:cNvPicPr>
          <p:nvPr/>
        </p:nvPicPr>
        <p:blipFill>
          <a:blip r:embed="rId3"/>
          <a:stretch>
            <a:fillRect/>
          </a:stretch>
        </p:blipFill>
        <p:spPr>
          <a:xfrm>
            <a:off x="471538" y="1959687"/>
            <a:ext cx="11290925" cy="3782320"/>
          </a:xfrm>
          <a:prstGeom prst="rect">
            <a:avLst/>
          </a:prstGeom>
        </p:spPr>
      </p:pic>
    </p:spTree>
    <p:extLst>
      <p:ext uri="{BB962C8B-B14F-4D97-AF65-F5344CB8AC3E}">
        <p14:creationId xmlns:p14="http://schemas.microsoft.com/office/powerpoint/2010/main" val="222699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7049368-1D77-4FB6-9EFE-2983D912385F}"/>
              </a:ext>
            </a:extLst>
          </p:cNvPr>
          <p:cNvSpPr>
            <a:spLocks noGrp="1"/>
          </p:cNvSpPr>
          <p:nvPr>
            <p:ph type="body" sz="quarter" idx="10"/>
          </p:nvPr>
        </p:nvSpPr>
        <p:spPr/>
        <p:txBody>
          <a:bodyPr/>
          <a:lstStyle/>
          <a:p>
            <a:r>
              <a:rPr lang="en-US" dirty="0"/>
              <a:t>3</a:t>
            </a:r>
          </a:p>
        </p:txBody>
      </p:sp>
      <p:sp>
        <p:nvSpPr>
          <p:cNvPr id="4" name="Title 3">
            <a:extLst>
              <a:ext uri="{FF2B5EF4-FFF2-40B4-BE49-F238E27FC236}">
                <a16:creationId xmlns:a16="http://schemas.microsoft.com/office/drawing/2014/main" id="{9E46C473-5637-4B85-A55A-361DC5094AAD}"/>
              </a:ext>
            </a:extLst>
          </p:cNvPr>
          <p:cNvSpPr>
            <a:spLocks noGrp="1"/>
          </p:cNvSpPr>
          <p:nvPr>
            <p:ph type="ctrTitle"/>
          </p:nvPr>
        </p:nvSpPr>
        <p:spPr/>
        <p:txBody>
          <a:bodyPr>
            <a:normAutofit/>
          </a:bodyPr>
          <a:lstStyle/>
          <a:p>
            <a:r>
              <a:rPr lang="en-US" dirty="0"/>
              <a:t>Populate slowly changing dimensions in Azure Synapse Analytics pipelines</a:t>
            </a:r>
          </a:p>
        </p:txBody>
      </p:sp>
      <p:sp>
        <p:nvSpPr>
          <p:cNvPr id="5" name="Subtitle 4">
            <a:extLst>
              <a:ext uri="{FF2B5EF4-FFF2-40B4-BE49-F238E27FC236}">
                <a16:creationId xmlns:a16="http://schemas.microsoft.com/office/drawing/2014/main" id="{0AAE9A0A-78EC-4CE8-A845-DAF15EE619DD}"/>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D2D324A0-A22E-4715-A167-B35FB5D5C504}"/>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4EA68737-E2C6-4905-BA18-1DC7DC84C8CE}"/>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7</a:t>
            </a:fld>
            <a:endParaRPr lang="en-US" dirty="0"/>
          </a:p>
        </p:txBody>
      </p:sp>
    </p:spTree>
    <p:extLst>
      <p:ext uri="{BB962C8B-B14F-4D97-AF65-F5344CB8AC3E}">
        <p14:creationId xmlns:p14="http://schemas.microsoft.com/office/powerpoint/2010/main" val="1674170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idx="4294967295"/>
          </p:nvPr>
        </p:nvSpPr>
        <p:spPr>
          <a:xfrm>
            <a:off x="424656" y="533851"/>
            <a:ext cx="11342688" cy="401637"/>
          </a:xfrm>
        </p:spPr>
        <p:txBody>
          <a:bodyPr>
            <a:normAutofit fontScale="90000"/>
          </a:bodyPr>
          <a:lstStyle/>
          <a:p>
            <a:pPr lvl="0"/>
            <a:r>
              <a:rPr lang="en-GB" dirty="0"/>
              <a:t>Populate slowly changing dimensions in Azure Synapse Analytics pipelines</a:t>
            </a:r>
            <a:endParaRPr lang="en-US" dirty="0"/>
          </a:p>
        </p:txBody>
      </p:sp>
      <p:grpSp>
        <p:nvGrpSpPr>
          <p:cNvPr id="6" name="Group 5" descr="This image shows an example of a slowly changing dimension type 6 ">
            <a:extLst>
              <a:ext uri="{FF2B5EF4-FFF2-40B4-BE49-F238E27FC236}">
                <a16:creationId xmlns:a16="http://schemas.microsoft.com/office/drawing/2014/main" id="{18141FAE-3D55-4EDC-A3B0-A50703DF9863}"/>
              </a:ext>
            </a:extLst>
          </p:cNvPr>
          <p:cNvGrpSpPr/>
          <p:nvPr/>
        </p:nvGrpSpPr>
        <p:grpSpPr>
          <a:xfrm>
            <a:off x="82863" y="1680177"/>
            <a:ext cx="11977442" cy="4129005"/>
            <a:chOff x="0" y="1713372"/>
            <a:chExt cx="12436475" cy="4211800"/>
          </a:xfrm>
        </p:grpSpPr>
        <p:sp>
          <p:nvSpPr>
            <p:cNvPr id="2" name="TextBox 1">
              <a:extLst>
                <a:ext uri="{FF2B5EF4-FFF2-40B4-BE49-F238E27FC236}">
                  <a16:creationId xmlns:a16="http://schemas.microsoft.com/office/drawing/2014/main" id="{8527F272-0296-4C44-B292-2986F4632E57}"/>
                </a:ext>
              </a:extLst>
            </p:cNvPr>
            <p:cNvSpPr txBox="1"/>
            <p:nvPr/>
          </p:nvSpPr>
          <p:spPr>
            <a:xfrm>
              <a:off x="814507" y="1713372"/>
              <a:ext cx="2266790"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1</a:t>
              </a:r>
            </a:p>
          </p:txBody>
        </p:sp>
        <p:pic>
          <p:nvPicPr>
            <p:cNvPr id="5" name="Picture 4" descr="Table&#10;&#10;Description automatically generated">
              <a:extLst>
                <a:ext uri="{FF2B5EF4-FFF2-40B4-BE49-F238E27FC236}">
                  <a16:creationId xmlns:a16="http://schemas.microsoft.com/office/drawing/2014/main" id="{34F63EE2-79C5-49AA-BB4E-04F67D969C68}"/>
                </a:ext>
              </a:extLst>
            </p:cNvPr>
            <p:cNvPicPr>
              <a:picLocks noChangeAspect="1"/>
            </p:cNvPicPr>
            <p:nvPr/>
          </p:nvPicPr>
          <p:blipFill>
            <a:blip r:embed="rId3"/>
            <a:stretch>
              <a:fillRect/>
            </a:stretch>
          </p:blipFill>
          <p:spPr>
            <a:xfrm>
              <a:off x="0" y="2452478"/>
              <a:ext cx="12436475" cy="3472694"/>
            </a:xfrm>
            <a:prstGeom prst="rect">
              <a:avLst/>
            </a:prstGeom>
          </p:spPr>
        </p:pic>
      </p:grpSp>
      <p:grpSp>
        <p:nvGrpSpPr>
          <p:cNvPr id="11" name="Group 10" descr="This image shows an example of a slowly changing dimension type 2">
            <a:extLst>
              <a:ext uri="{FF2B5EF4-FFF2-40B4-BE49-F238E27FC236}">
                <a16:creationId xmlns:a16="http://schemas.microsoft.com/office/drawing/2014/main" id="{93DAF064-BA09-4E49-8B11-3EA5610437C4}"/>
              </a:ext>
            </a:extLst>
          </p:cNvPr>
          <p:cNvGrpSpPr/>
          <p:nvPr/>
        </p:nvGrpSpPr>
        <p:grpSpPr>
          <a:xfrm>
            <a:off x="248588" y="1706968"/>
            <a:ext cx="11645990" cy="4784935"/>
            <a:chOff x="253572" y="1713372"/>
            <a:chExt cx="11879516" cy="4880883"/>
          </a:xfrm>
        </p:grpSpPr>
        <p:sp>
          <p:nvSpPr>
            <p:cNvPr id="7" name="TextBox 6">
              <a:extLst>
                <a:ext uri="{FF2B5EF4-FFF2-40B4-BE49-F238E27FC236}">
                  <a16:creationId xmlns:a16="http://schemas.microsoft.com/office/drawing/2014/main" id="{A822FFF4-3B0D-44F4-9D36-0D7A70E99899}"/>
                </a:ext>
              </a:extLst>
            </p:cNvPr>
            <p:cNvSpPr txBox="1"/>
            <p:nvPr/>
          </p:nvSpPr>
          <p:spPr>
            <a:xfrm>
              <a:off x="3519039" y="1713372"/>
              <a:ext cx="2226898"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2</a:t>
              </a:r>
            </a:p>
          </p:txBody>
        </p:sp>
        <p:pic>
          <p:nvPicPr>
            <p:cNvPr id="10" name="Picture 9" descr="Table&#10;&#10;Description automatically generated">
              <a:extLst>
                <a:ext uri="{FF2B5EF4-FFF2-40B4-BE49-F238E27FC236}">
                  <a16:creationId xmlns:a16="http://schemas.microsoft.com/office/drawing/2014/main" id="{579E0BE3-E688-4CAE-ADDF-778BDE74B588}"/>
                </a:ext>
              </a:extLst>
            </p:cNvPr>
            <p:cNvPicPr>
              <a:picLocks noChangeAspect="1"/>
            </p:cNvPicPr>
            <p:nvPr/>
          </p:nvPicPr>
          <p:blipFill>
            <a:blip r:embed="rId4"/>
            <a:stretch>
              <a:fillRect/>
            </a:stretch>
          </p:blipFill>
          <p:spPr>
            <a:xfrm>
              <a:off x="253572" y="2536432"/>
              <a:ext cx="11879516" cy="4057823"/>
            </a:xfrm>
            <a:prstGeom prst="rect">
              <a:avLst/>
            </a:prstGeom>
          </p:spPr>
        </p:pic>
      </p:grpSp>
      <p:grpSp>
        <p:nvGrpSpPr>
          <p:cNvPr id="16" name="Group 15" descr="This image shows an example of a slowly changing dimension type 3">
            <a:extLst>
              <a:ext uri="{FF2B5EF4-FFF2-40B4-BE49-F238E27FC236}">
                <a16:creationId xmlns:a16="http://schemas.microsoft.com/office/drawing/2014/main" id="{42C2BE62-F3CA-42D7-80AD-328CE8416E67}"/>
              </a:ext>
            </a:extLst>
          </p:cNvPr>
          <p:cNvGrpSpPr/>
          <p:nvPr/>
        </p:nvGrpSpPr>
        <p:grpSpPr>
          <a:xfrm>
            <a:off x="111176" y="1702777"/>
            <a:ext cx="11920814" cy="4080861"/>
            <a:chOff x="84523" y="1756068"/>
            <a:chExt cx="12436475" cy="4162691"/>
          </a:xfrm>
        </p:grpSpPr>
        <p:sp>
          <p:nvSpPr>
            <p:cNvPr id="12" name="TextBox 11">
              <a:extLst>
                <a:ext uri="{FF2B5EF4-FFF2-40B4-BE49-F238E27FC236}">
                  <a16:creationId xmlns:a16="http://schemas.microsoft.com/office/drawing/2014/main" id="{C517719A-966C-4E27-B0B9-B0A32877B724}"/>
                </a:ext>
              </a:extLst>
            </p:cNvPr>
            <p:cNvSpPr txBox="1"/>
            <p:nvPr/>
          </p:nvSpPr>
          <p:spPr>
            <a:xfrm>
              <a:off x="6153382" y="1756068"/>
              <a:ext cx="2226898"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3</a:t>
              </a:r>
            </a:p>
          </p:txBody>
        </p:sp>
        <p:pic>
          <p:nvPicPr>
            <p:cNvPr id="15" name="Picture 14" descr="Table&#10;&#10;Description automatically generated">
              <a:extLst>
                <a:ext uri="{FF2B5EF4-FFF2-40B4-BE49-F238E27FC236}">
                  <a16:creationId xmlns:a16="http://schemas.microsoft.com/office/drawing/2014/main" id="{6E1A39F4-79AC-4E88-8A7D-CB937802B299}"/>
                </a:ext>
              </a:extLst>
            </p:cNvPr>
            <p:cNvPicPr>
              <a:picLocks noChangeAspect="1"/>
            </p:cNvPicPr>
            <p:nvPr/>
          </p:nvPicPr>
          <p:blipFill>
            <a:blip r:embed="rId5"/>
            <a:stretch>
              <a:fillRect/>
            </a:stretch>
          </p:blipFill>
          <p:spPr>
            <a:xfrm>
              <a:off x="84523" y="2692695"/>
              <a:ext cx="12436475" cy="3226064"/>
            </a:xfrm>
            <a:prstGeom prst="rect">
              <a:avLst/>
            </a:prstGeom>
          </p:spPr>
        </p:pic>
      </p:grpSp>
      <p:grpSp>
        <p:nvGrpSpPr>
          <p:cNvPr id="21" name="Group 20" descr="This image shows an example of a slowly changing dimension type 6">
            <a:extLst>
              <a:ext uri="{FF2B5EF4-FFF2-40B4-BE49-F238E27FC236}">
                <a16:creationId xmlns:a16="http://schemas.microsoft.com/office/drawing/2014/main" id="{664FA376-4160-4245-B649-B56F41A06AE4}"/>
              </a:ext>
            </a:extLst>
          </p:cNvPr>
          <p:cNvGrpSpPr/>
          <p:nvPr/>
        </p:nvGrpSpPr>
        <p:grpSpPr>
          <a:xfrm>
            <a:off x="111175" y="1680177"/>
            <a:ext cx="11900292" cy="4213550"/>
            <a:chOff x="134338" y="1736424"/>
            <a:chExt cx="12138918" cy="4298040"/>
          </a:xfrm>
        </p:grpSpPr>
        <p:sp>
          <p:nvSpPr>
            <p:cNvPr id="17" name="TextBox 16">
              <a:extLst>
                <a:ext uri="{FF2B5EF4-FFF2-40B4-BE49-F238E27FC236}">
                  <a16:creationId xmlns:a16="http://schemas.microsoft.com/office/drawing/2014/main" id="{28869498-6F7F-43CB-AAD9-BCA6B2A2063E}"/>
                </a:ext>
              </a:extLst>
            </p:cNvPr>
            <p:cNvSpPr txBox="1"/>
            <p:nvPr/>
          </p:nvSpPr>
          <p:spPr>
            <a:xfrm>
              <a:off x="8525976" y="1736424"/>
              <a:ext cx="2177365"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6</a:t>
              </a:r>
            </a:p>
          </p:txBody>
        </p:sp>
        <p:pic>
          <p:nvPicPr>
            <p:cNvPr id="20" name="Picture 19" descr="Table&#10;&#10;Description automatically generated">
              <a:extLst>
                <a:ext uri="{FF2B5EF4-FFF2-40B4-BE49-F238E27FC236}">
                  <a16:creationId xmlns:a16="http://schemas.microsoft.com/office/drawing/2014/main" id="{80948DD4-24DF-4383-8479-458392A5E77F}"/>
                </a:ext>
              </a:extLst>
            </p:cNvPr>
            <p:cNvPicPr>
              <a:picLocks noChangeAspect="1"/>
            </p:cNvPicPr>
            <p:nvPr/>
          </p:nvPicPr>
          <p:blipFill>
            <a:blip r:embed="rId6"/>
            <a:stretch>
              <a:fillRect/>
            </a:stretch>
          </p:blipFill>
          <p:spPr>
            <a:xfrm>
              <a:off x="134338" y="2757232"/>
              <a:ext cx="12138918" cy="3277232"/>
            </a:xfrm>
            <a:prstGeom prst="rect">
              <a:avLst/>
            </a:prstGeom>
          </p:spPr>
        </p:pic>
      </p:grpSp>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LAB: Design and implement the serving layer</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60 minutes</a:t>
            </a:r>
          </a:p>
        </p:txBody>
      </p:sp>
    </p:spTree>
    <p:extLst>
      <p:ext uri="{BB962C8B-B14F-4D97-AF65-F5344CB8AC3E}">
        <p14:creationId xmlns:p14="http://schemas.microsoft.com/office/powerpoint/2010/main" val="86463890"/>
      </p:ext>
    </p:extLst>
  </p:cSld>
  <p:clrMapOvr>
    <a:masterClrMapping/>
  </p:clrMapOvr>
</p:sld>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Grey">
  <a:themeElements>
    <a:clrScheme name="MSFT Learn 1">
      <a:dk1>
        <a:srgbClr val="50E6FF"/>
      </a:dk1>
      <a:lt1>
        <a:srgbClr val="FFFFFF"/>
      </a:lt1>
      <a:dk2>
        <a:srgbClr val="243A5E"/>
      </a:dk2>
      <a:lt2>
        <a:srgbClr val="FFFFFF"/>
      </a:lt2>
      <a:accent1>
        <a:srgbClr val="243A5E"/>
      </a:accent1>
      <a:accent2>
        <a:srgbClr val="3B2E58"/>
      </a:accent2>
      <a:accent3>
        <a:srgbClr val="054B16"/>
      </a:accent3>
      <a:accent4>
        <a:srgbClr val="274B47"/>
      </a:accent4>
      <a:accent5>
        <a:srgbClr val="6B2828"/>
      </a:accent5>
      <a:accent6>
        <a:srgbClr val="008575"/>
      </a:accent6>
      <a:hlink>
        <a:srgbClr val="0078D3"/>
      </a:hlink>
      <a:folHlink>
        <a:srgbClr val="50E6FF"/>
      </a:folHlink>
    </a:clrScheme>
    <a:fontScheme name="White">
      <a:majorFont>
        <a:latin typeface="Segoe UI Semibold"/>
        <a:ea typeface="Segoe UI Semibold"/>
        <a:cs typeface="Segoe UI Semibold"/>
      </a:majorFont>
      <a:minorFont>
        <a:latin typeface="Segoe UI Semibold"/>
        <a:ea typeface="Segoe UI Semibold"/>
        <a:cs typeface="Segoe UI Semi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70000"/>
          </a:lnSpc>
          <a:spcBef>
            <a:spcPts val="0"/>
          </a:spcBef>
          <a:spcAft>
            <a:spcPts val="0"/>
          </a:spcAft>
          <a:buClrTx/>
          <a:buSzTx/>
          <a:buFontTx/>
          <a:buNone/>
          <a:tabLst/>
          <a:defRPr kumimoji="0" sz="11200" b="0" i="0" u="none" strike="noStrike" cap="none" spc="-224" normalizeH="0" baseline="0">
            <a:ln>
              <a:noFill/>
            </a:ln>
            <a:solidFill>
              <a:srgbClr val="FFFFFF"/>
            </a:solidFill>
            <a:effectLst/>
            <a:uFillTx/>
            <a:latin typeface="+mn-lt"/>
            <a:ea typeface="+mn-ea"/>
            <a:cs typeface="+mn-cs"/>
            <a:sym typeface="Segoe UI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ession05-Run interactive queries using Azure Synapse Serverless.potx" id="{94018EBA-2FE8-4B85-934B-9F3E42F28D76}" vid="{78CC84C1-6814-4FF4-A403-E67D3B0CD7F4}"/>
    </a:ext>
  </a:extLst>
</a:theme>
</file>

<file path=ppt/theme/theme3.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4.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3856</TotalTime>
  <Words>1336</Words>
  <Application>Microsoft Office PowerPoint</Application>
  <PresentationFormat>Widescreen</PresentationFormat>
  <Paragraphs>161</Paragraphs>
  <Slides>10</Slides>
  <Notes>7</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10</vt:i4>
      </vt:variant>
    </vt:vector>
  </HeadingPairs>
  <TitlesOfParts>
    <vt:vector size="27" baseType="lpstr">
      <vt:lpstr>Arial</vt:lpstr>
      <vt:lpstr>Calibri</vt:lpstr>
      <vt:lpstr>Catamaran ExtraBold</vt:lpstr>
      <vt:lpstr>Consolas</vt:lpstr>
      <vt:lpstr>Helvetica Neue</vt:lpstr>
      <vt:lpstr>Helvetica Neue Medium</vt:lpstr>
      <vt:lpstr>Lucida Sans</vt:lpstr>
      <vt:lpstr>Montserrat</vt:lpstr>
      <vt:lpstr>Segoe UI</vt:lpstr>
      <vt:lpstr>Segoe UI Light</vt:lpstr>
      <vt:lpstr>Segoe UI Semibold</vt:lpstr>
      <vt:lpstr>Times</vt:lpstr>
      <vt:lpstr>Wingdings</vt:lpstr>
      <vt:lpstr>Office Theme</vt:lpstr>
      <vt:lpstr>1.Grey</vt:lpstr>
      <vt:lpstr>1_Azure 1</vt:lpstr>
      <vt:lpstr>Azure 1</vt:lpstr>
      <vt:lpstr>Design and implement the serving layer</vt:lpstr>
      <vt:lpstr>Agenda</vt:lpstr>
      <vt:lpstr>Design a multidimensional schema to optimize analytical workloads</vt:lpstr>
      <vt:lpstr>Design a multidimensional schema to optimize analytical workloads</vt:lpstr>
      <vt:lpstr>Perform code-free transformation at scale with Azure Data Factory or Azure Synapse Pipelines</vt:lpstr>
      <vt:lpstr>Code-free transformation at scale with Azure Data Factory or Azure Synapse Pipelines</vt:lpstr>
      <vt:lpstr>Populate slowly changing dimensions in Azure Synapse Analytics pipelines</vt:lpstr>
      <vt:lpstr>Populate slowly changing dimensions in Azure Synapse Analytics pipelines</vt:lpstr>
      <vt:lpstr>LAB: Design and implement the serving layer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Joel Hulen</cp:lastModifiedBy>
  <cp:revision>21</cp:revision>
  <dcterms:created xsi:type="dcterms:W3CDTF">2021-04-14T17:02:56Z</dcterms:created>
  <dcterms:modified xsi:type="dcterms:W3CDTF">2021-11-27T20:15:16Z</dcterms:modified>
</cp:coreProperties>
</file>